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slide" Target="slides/slide2.xml" />
  <Relationship Id="rId7" Type="http://schemas.openxmlformats.org/officeDocument/2006/relationships/tableStyles" Target="tableStyle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theme" Target="theme/theme1.xml" />
  <Relationship Id="rId5" Type="http://schemas.openxmlformats.org/officeDocument/2006/relationships/viewProps" Target="viewProps.xml" />
  <Relationship Id="rId4" Type="http://schemas.openxmlformats.org/officeDocument/2006/relationships/presProps" Target="presProp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A79F-75D5-49B6-9396-11E9F463EFED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1522-3FD0-4EDB-8566-0D34372C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15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A79F-75D5-49B6-9396-11E9F463EFED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1522-3FD0-4EDB-8566-0D34372C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3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A79F-75D5-49B6-9396-11E9F463EFED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1522-3FD0-4EDB-8566-0D34372C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16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A79F-75D5-49B6-9396-11E9F463EFED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1522-3FD0-4EDB-8566-0D34372C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5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A79F-75D5-49B6-9396-11E9F463EFED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1522-3FD0-4EDB-8566-0D34372C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37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A79F-75D5-49B6-9396-11E9F463EFED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1522-3FD0-4EDB-8566-0D34372C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4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A79F-75D5-49B6-9396-11E9F463EFED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1522-3FD0-4EDB-8566-0D34372C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45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A79F-75D5-49B6-9396-11E9F463EFED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1522-3FD0-4EDB-8566-0D34372C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04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A79F-75D5-49B6-9396-11E9F463EFED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1522-3FD0-4EDB-8566-0D34372C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53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A79F-75D5-49B6-9396-11E9F463EFED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1522-3FD0-4EDB-8566-0D34372C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3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A79F-75D5-49B6-9396-11E9F463EFED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1522-3FD0-4EDB-8566-0D34372C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474231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A79F-75D5-49B6-9396-11E9F463EFED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1522-3FD0-4EDB-8566-0D34372C39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10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jpeg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1.xml" />
  <Relationship Id="rId5" Type="http://schemas.openxmlformats.org/officeDocument/2006/relationships/image" Target="../media/image4.png" />
  <Relationship Id="rId4" Type="http://schemas.openxmlformats.org/officeDocument/2006/relationships/image" Target="../media/image3.png" />
</Relationships>
</file>

<file path=ppt/slides/_rels/slide2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1.png" />
  <Relationship Id="rId3" Type="http://schemas.openxmlformats.org/officeDocument/2006/relationships/image" Target="../media/image6.png" />
  <Relationship Id="rId7" Type="http://schemas.openxmlformats.org/officeDocument/2006/relationships/image" Target="../media/image10.png" />
  <Relationship Id="rId12" Type="http://schemas.openxmlformats.org/officeDocument/2006/relationships/image" Target="../media/image15.png" />
  <Relationship Id="rId2" Type="http://schemas.openxmlformats.org/officeDocument/2006/relationships/image" Target="../media/image5.png" />
  <Relationship Id="rId1" Type="http://schemas.openxmlformats.org/officeDocument/2006/relationships/slideLayout" Target="../slideLayouts/slideLayout2.xml" />
  <Relationship Id="rId6" Type="http://schemas.openxmlformats.org/officeDocument/2006/relationships/image" Target="../media/image9.png" />
  <Relationship Id="rId11" Type="http://schemas.openxmlformats.org/officeDocument/2006/relationships/image" Target="../media/image14.png" />
  <Relationship Id="rId5" Type="http://schemas.openxmlformats.org/officeDocument/2006/relationships/image" Target="../media/image8.png" />
  <Relationship Id="rId10" Type="http://schemas.openxmlformats.org/officeDocument/2006/relationships/image" Target="../media/image13.png" />
  <Relationship Id="rId4" Type="http://schemas.openxmlformats.org/officeDocument/2006/relationships/image" Target="../media/image7.png" />
  <Relationship Id="rId9" Type="http://schemas.openxmlformats.org/officeDocument/2006/relationships/image" Target="../media/image12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84" y="-132593"/>
            <a:ext cx="2944751" cy="294475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65463" y="378625"/>
            <a:ext cx="4474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spc="-76" dirty="0" smtClean="0">
                <a:ln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ひとり</a:t>
            </a:r>
            <a:r>
              <a:rPr lang="ja-JP" altLang="en-US" sz="4000" b="1" spc="-76" dirty="0">
                <a:ln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親</a:t>
            </a:r>
            <a:r>
              <a:rPr lang="ja-JP" altLang="en-US" sz="4000" b="1" spc="-76" dirty="0" smtClean="0">
                <a:ln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家庭</a:t>
            </a:r>
            <a:r>
              <a:rPr lang="ja-JP" altLang="en-US" sz="2000" b="1" spc="-76" dirty="0" smtClean="0">
                <a:ln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4000" b="1" spc="-76" dirty="0" smtClean="0">
                <a:ln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方</a:t>
            </a:r>
            <a:r>
              <a:rPr lang="ja-JP" altLang="en-US" sz="2000" b="1" spc="-76" dirty="0" smtClean="0">
                <a:ln>
                  <a:solidFill>
                    <a:schemeClr val="tx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endParaRPr lang="ja-JP" altLang="en-US" sz="2000" b="1" spc="-76" dirty="0">
              <a:ln>
                <a:solidFill>
                  <a:schemeClr val="tx1"/>
                </a:solidFill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28305" y="8971695"/>
            <a:ext cx="365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北海道保健福祉部子ども</a:t>
            </a:r>
            <a:r>
              <a:rPr kumimoji="1" lang="ja-JP" altLang="en-US" sz="1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政策局子ども</a:t>
            </a:r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家庭支援課</a:t>
            </a:r>
            <a:endParaRPr kumimoji="1" lang="en-US" altLang="ja-JP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住所：〒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060-8588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札幌市中央区北３条西６丁目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電話：</a:t>
            </a:r>
            <a:r>
              <a:rPr kumimoji="1" lang="en-US" altLang="ja-JP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011-206-6328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endParaRPr kumimoji="1"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発行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：令和６年（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2024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kumimoji="1"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）６月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7" y="9055038"/>
            <a:ext cx="1299665" cy="59435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32558" y="3503585"/>
            <a:ext cx="6624000" cy="275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6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17258" y="6700254"/>
            <a:ext cx="49107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</a:t>
            </a:r>
            <a:r>
              <a:rPr kumimoji="1" lang="ja-JP" altLang="en-US" sz="1050" b="1" dirty="0">
                <a:solidFill>
                  <a:srgbClr val="FF00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こもりん</a:t>
            </a:r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」とは･･･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子ども・子育てにやさしい社会づくりのため、妊娠中の方や子ども連れの方に対する</a:t>
            </a:r>
            <a:endParaRPr kumimoji="1" lang="en-US" altLang="ja-JP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様々な優先サービスを提供することを示す「北海道妊婦・子育て世帯優先マーク」です。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99" y="9020312"/>
            <a:ext cx="772717" cy="274312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09976" y="1729819"/>
            <a:ext cx="4313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ご存じ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ですか？</a:t>
            </a:r>
            <a:endParaRPr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035" y="2614047"/>
            <a:ext cx="6624000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就労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や育児、子どもの学費などで困った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ときは、振興局や市役所のひとり親</a:t>
            </a:r>
            <a:endParaRPr kumimoji="1"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担当課の窓口に配属されている</a:t>
            </a:r>
            <a:r>
              <a:rPr kumimoji="1"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母子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・父子自立</a:t>
            </a:r>
            <a:r>
              <a:rPr kumimoji="1"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支援員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にご相談ください。</a:t>
            </a:r>
            <a:endParaRPr kumimoji="1"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皆様の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相談相手と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なって、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問題解決のお手伝い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をいたします！</a:t>
            </a:r>
            <a:endParaRPr kumimoji="1" lang="ja-JP" altLang="en-US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22171" y="6368139"/>
            <a:ext cx="6624000" cy="2503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6"/>
          </a:p>
        </p:txBody>
      </p:sp>
      <p:sp>
        <p:nvSpPr>
          <p:cNvPr id="4" name="正方形/長方形 3"/>
          <p:cNvSpPr/>
          <p:nvPr/>
        </p:nvSpPr>
        <p:spPr>
          <a:xfrm>
            <a:off x="144933" y="3916771"/>
            <a:ext cx="6578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ひとり親家庭の父母または養育者に支給します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。所得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制限があり、支給額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</a:t>
            </a:r>
            <a:endParaRPr kumimoji="1"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所得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によって異なります。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503470"/>
              </p:ext>
            </p:extLst>
          </p:nvPr>
        </p:nvGraphicFramePr>
        <p:xfrm>
          <a:off x="347386" y="4690147"/>
          <a:ext cx="5201572" cy="1253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806">
                  <a:extLst>
                    <a:ext uri="{9D8B030D-6E8A-4147-A177-3AD203B41FA5}">
                      <a16:colId xmlns:a16="http://schemas.microsoft.com/office/drawing/2014/main" val="3796961940"/>
                    </a:ext>
                  </a:extLst>
                </a:gridCol>
                <a:gridCol w="1106501">
                  <a:extLst>
                    <a:ext uri="{9D8B030D-6E8A-4147-A177-3AD203B41FA5}">
                      <a16:colId xmlns:a16="http://schemas.microsoft.com/office/drawing/2014/main" val="3188483810"/>
                    </a:ext>
                  </a:extLst>
                </a:gridCol>
                <a:gridCol w="1997265">
                  <a:extLst>
                    <a:ext uri="{9D8B030D-6E8A-4147-A177-3AD203B41FA5}">
                      <a16:colId xmlns:a16="http://schemas.microsoft.com/office/drawing/2014/main" val="2507821239"/>
                    </a:ext>
                  </a:extLst>
                </a:gridCol>
              </a:tblGrid>
              <a:tr h="305385"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全額支給額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一部支給額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732016"/>
                  </a:ext>
                </a:extLst>
              </a:tr>
              <a:tr h="229611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月額（１人目）</a:t>
                      </a:r>
                      <a:endParaRPr kumimoji="1" lang="ja-JP" altLang="en-US" sz="1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45,500</a:t>
                      </a:r>
                      <a:r>
                        <a:rPr kumimoji="1" lang="ja-JP" altLang="en-US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endParaRPr kumimoji="1" lang="ja-JP" altLang="en-US" sz="1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45,490</a:t>
                      </a:r>
                      <a:r>
                        <a:rPr kumimoji="1" lang="ja-JP" altLang="en-US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円～</a:t>
                      </a:r>
                      <a:r>
                        <a:rPr kumimoji="1" lang="en-US" altLang="ja-JP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10,740</a:t>
                      </a:r>
                      <a:r>
                        <a:rPr kumimoji="1" lang="ja-JP" altLang="en-US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endParaRPr kumimoji="1" lang="ja-JP" altLang="en-US" sz="1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78929"/>
                  </a:ext>
                </a:extLst>
              </a:tr>
              <a:tr h="224488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加算額（２人目）</a:t>
                      </a:r>
                      <a:endParaRPr kumimoji="1" lang="en-US" altLang="ja-JP" sz="1400" dirty="0" smtClean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10,750</a:t>
                      </a:r>
                      <a:r>
                        <a:rPr kumimoji="1" lang="ja-JP" altLang="en-US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endParaRPr kumimoji="1" lang="ja-JP" altLang="en-US" sz="1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10,740</a:t>
                      </a:r>
                      <a:r>
                        <a:rPr kumimoji="1" lang="ja-JP" altLang="en-US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円～ </a:t>
                      </a:r>
                      <a:r>
                        <a:rPr kumimoji="1" lang="en-US" altLang="ja-JP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5,380</a:t>
                      </a:r>
                      <a:r>
                        <a:rPr kumimoji="1" lang="ja-JP" altLang="en-US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endParaRPr kumimoji="1" lang="ja-JP" altLang="en-US" sz="1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331138"/>
                  </a:ext>
                </a:extLst>
              </a:tr>
              <a:tr h="338098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加算額（３人目以降）</a:t>
                      </a:r>
                      <a:endParaRPr kumimoji="1" lang="ja-JP" altLang="en-US" sz="1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6,450</a:t>
                      </a:r>
                      <a:r>
                        <a:rPr kumimoji="1" lang="ja-JP" altLang="en-US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endParaRPr kumimoji="1" lang="ja-JP" altLang="en-US" sz="1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6,440</a:t>
                      </a:r>
                      <a:r>
                        <a:rPr kumimoji="1" lang="ja-JP" altLang="en-US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円～ </a:t>
                      </a:r>
                      <a:r>
                        <a:rPr kumimoji="1" lang="en-US" altLang="ja-JP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3,230</a:t>
                      </a:r>
                      <a:r>
                        <a:rPr kumimoji="1" lang="ja-JP" altLang="en-US" sz="140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endParaRPr kumimoji="1" lang="ja-JP" altLang="en-US" sz="1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71936"/>
                  </a:ext>
                </a:extLst>
              </a:tr>
            </a:tbl>
          </a:graphicData>
        </a:graphic>
      </p:graphicFrame>
      <p:sp>
        <p:nvSpPr>
          <p:cNvPr id="20" name="正方形/長方形 19"/>
          <p:cNvSpPr/>
          <p:nvPr/>
        </p:nvSpPr>
        <p:spPr>
          <a:xfrm>
            <a:off x="144933" y="3513913"/>
            <a:ext cx="1895812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anchor="ctr" anchorCtr="1">
            <a:spAutoFit/>
          </a:bodyPr>
          <a:lstStyle/>
          <a:p>
            <a:pPr marL="176213" indent="-176213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児童扶養手当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16225" y="4386618"/>
            <a:ext cx="2381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■支給額（</a:t>
            </a:r>
            <a:r>
              <a:rPr kumimoji="1"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令和６年４月現在）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92957" y="5946878"/>
            <a:ext cx="6640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令和６年</a:t>
            </a:r>
            <a:r>
              <a:rPr kumimoji="1" lang="en-US" altLang="ja-JP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r>
              <a:rPr kumimoji="1"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月から加算額（３人目以降）及び所得制限限度額が引き上げられる予定です。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34143" y="6357953"/>
            <a:ext cx="2178751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anchor="ctr" anchorCtr="1">
            <a:spAutoFit/>
          </a:bodyPr>
          <a:lstStyle/>
          <a:p>
            <a:pPr marL="176213" indent="-176213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母子父子寡婦</a:t>
            </a:r>
            <a:endParaRPr kumimoji="1"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6213" indent="-176213"/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福祉資金貸付金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2827" y="1087071"/>
            <a:ext cx="5966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利用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できる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サポート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制度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44933" y="7076443"/>
            <a:ext cx="6393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進学、就職、生活費や引っ越しなどに必要な資金を、無利子または低利子で借りることができます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kumimoji="1" lang="ja-JP" altLang="en-US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3295" y="7552611"/>
            <a:ext cx="6606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○貸付金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種類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ts val="1600"/>
              </a:lnSpc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①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事業開始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資金 ②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事業継続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資金 ③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修学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資金 ④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技能習得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資金 ⑤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修業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資金 ⑥就職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支度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資金　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ts val="1600"/>
              </a:lnSpc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TW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⑦</a:t>
            </a:r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医療介護</a:t>
            </a:r>
            <a:r>
              <a:rPr lang="zh-TW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資金 ⑧</a:t>
            </a:r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生活</a:t>
            </a:r>
            <a:r>
              <a:rPr lang="zh-TW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資金       ⑨</a:t>
            </a:r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住宅</a:t>
            </a:r>
            <a:r>
              <a:rPr lang="zh-TW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資金 ⑩</a:t>
            </a:r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転宅</a:t>
            </a:r>
            <a:r>
              <a:rPr lang="zh-TW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資金       ⑪</a:t>
            </a:r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就学支度</a:t>
            </a:r>
            <a:r>
              <a:rPr lang="zh-TW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資金 ⑫</a:t>
            </a:r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結婚資金</a:t>
            </a:r>
          </a:p>
          <a:p>
            <a:pPr algn="just">
              <a:lnSpc>
                <a:spcPts val="1600"/>
              </a:lnSpc>
            </a:pP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○貸付金額・利子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ts val="1600"/>
              </a:lnSpc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貸付金額は種類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によって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異なりますので、お問合せ願います。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just">
              <a:lnSpc>
                <a:spcPts val="1600"/>
              </a:lnSpc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利子は、無利子～年利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1.0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％となっており、詳細については、お問合せ願います。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小波 25"/>
          <p:cNvSpPr/>
          <p:nvPr/>
        </p:nvSpPr>
        <p:spPr>
          <a:xfrm>
            <a:off x="7443094" y="2338532"/>
            <a:ext cx="2302051" cy="60012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13661" y="2370545"/>
            <a:ext cx="257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暮らし</a:t>
            </a:r>
            <a:r>
              <a:rPr kumimoji="1" lang="ja-JP" alt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のサポート</a:t>
            </a:r>
            <a:endParaRPr kumimoji="1" lang="en-US" altLang="ja-JP" sz="2000" dirty="0">
              <a:ln>
                <a:solidFill>
                  <a:schemeClr val="accent6">
                    <a:lumMod val="75000"/>
                  </a:schemeClr>
                </a:solidFill>
              </a:ln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994813" y="3525923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お問合せ</a:t>
            </a:r>
            <a:r>
              <a:rPr kumimoji="1" lang="en-US" altLang="ja-JP" sz="1200" dirty="0" smtClean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お住まい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の市町村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252911" y="6447127"/>
            <a:ext cx="468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/>
            <a:r>
              <a:rPr kumimoji="1" lang="en-US" altLang="ja-JP" sz="1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お問合せ</a:t>
            </a:r>
            <a:r>
              <a:rPr kumimoji="1" lang="en-US" altLang="ja-JP" sz="1200" dirty="0" smtClean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市</a:t>
            </a:r>
            <a:r>
              <a:rPr kumimoji="1" lang="ja-JP" altLang="en-US" sz="12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にお住まいの方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は市</a:t>
            </a:r>
            <a:r>
              <a:rPr kumimoji="1" lang="ja-JP" altLang="en-US" sz="12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役所</a:t>
            </a:r>
            <a:r>
              <a:rPr kumimoji="1" lang="ja-JP" altLang="en-US" sz="12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、その他の方は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お住</a:t>
            </a:r>
            <a:endParaRPr kumimoji="1" lang="en-US" altLang="ja-JP" sz="1200" dirty="0" smtClean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 algn="just" defTabSz="685800"/>
            <a:r>
              <a:rPr kumimoji="1" lang="ja-JP" altLang="en-US" sz="1200" dirty="0" smtClean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</a:t>
            </a:r>
            <a:r>
              <a:rPr kumimoji="1" lang="ja-JP" altLang="en-US" sz="1200" dirty="0" err="1" smtClean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まいの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町村</a:t>
            </a:r>
            <a:r>
              <a:rPr kumimoji="1" lang="ja-JP" altLang="en-US" sz="12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を所管する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振興局（空知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管内の町に</a:t>
            </a:r>
            <a:endParaRPr kumimoji="1" lang="en-US" altLang="ja-JP" sz="1200" dirty="0" smtClean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lvl="0" algn="just" defTabSz="685800"/>
            <a:r>
              <a:rPr kumimoji="1" lang="ja-JP" altLang="en-US" sz="1200" dirty="0" smtClean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お住まいの方は空知総合振興局）</a:t>
            </a:r>
            <a:endParaRPr kumimoji="1" lang="ja-JP" altLang="en-US" sz="12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22" y="8876050"/>
            <a:ext cx="1033136" cy="10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46" y="1261212"/>
            <a:ext cx="428400" cy="4284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97" y="1726572"/>
            <a:ext cx="428625" cy="42862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97" y="2205809"/>
            <a:ext cx="428625" cy="42862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46" y="2675904"/>
            <a:ext cx="428400" cy="42840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47" y="3158600"/>
            <a:ext cx="466725" cy="466725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46" y="3659111"/>
            <a:ext cx="428400" cy="4284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97" y="4127497"/>
            <a:ext cx="428625" cy="4286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316579" y="1141745"/>
            <a:ext cx="276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就労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のサポート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3346" y="423344"/>
            <a:ext cx="667628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就業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に関する相談、技能習得、就業情報提供まで一貫した就業支援サービス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</a:t>
            </a:r>
            <a:endParaRPr kumimoji="1"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提供するほか、養育費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に関する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相談、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無料の弁護士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相談を行って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います。</a:t>
            </a: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652013"/>
              </p:ext>
            </p:extLst>
          </p:nvPr>
        </p:nvGraphicFramePr>
        <p:xfrm>
          <a:off x="93346" y="1006609"/>
          <a:ext cx="6676287" cy="358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694">
                  <a:extLst>
                    <a:ext uri="{9D8B030D-6E8A-4147-A177-3AD203B41FA5}">
                      <a16:colId xmlns:a16="http://schemas.microsoft.com/office/drawing/2014/main" val="2587498328"/>
                    </a:ext>
                  </a:extLst>
                </a:gridCol>
                <a:gridCol w="1214078">
                  <a:extLst>
                    <a:ext uri="{9D8B030D-6E8A-4147-A177-3AD203B41FA5}">
                      <a16:colId xmlns:a16="http://schemas.microsoft.com/office/drawing/2014/main" val="1436882195"/>
                    </a:ext>
                  </a:extLst>
                </a:gridCol>
                <a:gridCol w="1990164">
                  <a:extLst>
                    <a:ext uri="{9D8B030D-6E8A-4147-A177-3AD203B41FA5}">
                      <a16:colId xmlns:a16="http://schemas.microsoft.com/office/drawing/2014/main" val="3982816895"/>
                    </a:ext>
                  </a:extLst>
                </a:gridCol>
                <a:gridCol w="745351">
                  <a:extLst>
                    <a:ext uri="{9D8B030D-6E8A-4147-A177-3AD203B41FA5}">
                      <a16:colId xmlns:a16="http://schemas.microsoft.com/office/drawing/2014/main" val="738625712"/>
                    </a:ext>
                  </a:extLst>
                </a:gridCol>
              </a:tblGrid>
              <a:tr h="1921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名　　称</a:t>
                      </a:r>
                    </a:p>
                  </a:txBody>
                  <a:tcPr marL="69782" marR="69782" marT="34891" marB="348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ctr">
                        <a:lnSpc>
                          <a:spcPts val="1200"/>
                        </a:lnSpc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電　話</a:t>
                      </a:r>
                    </a:p>
                  </a:txBody>
                  <a:tcPr marL="69782" marR="69782" marT="34891" marB="348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ctr">
                        <a:lnSpc>
                          <a:spcPts val="1200"/>
                        </a:lnSpc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管轄区域</a:t>
                      </a:r>
                    </a:p>
                  </a:txBody>
                  <a:tcPr marL="69782" marR="69782" marT="34891" marB="348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ctr">
                        <a:lnSpc>
                          <a:spcPts val="1200"/>
                        </a:lnSpc>
                      </a:pP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QR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コード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69782" marR="69782" marT="34891" marB="348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49489"/>
                  </a:ext>
                </a:extLst>
              </a:tr>
              <a:tr h="4847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函館市民生事業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協会　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母子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家庭等就業・自立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支援センター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0138-24-8040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lnSpc>
                          <a:spcPct val="100000"/>
                        </a:lnSpc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道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南圏　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渡島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・檜山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lnSpc>
                          <a:spcPct val="100000"/>
                        </a:lnSpc>
                      </a:pPr>
                      <a:endParaRPr kumimoji="1" lang="ja-JP" altLang="en-US" sz="12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05599"/>
                  </a:ext>
                </a:extLst>
              </a:tr>
              <a:tr h="4817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北見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睦会　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むつみ会ひとり親等自立支援センター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0157-23-4195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オホーツク圏</a:t>
                      </a: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456434"/>
                  </a:ext>
                </a:extLst>
              </a:tr>
              <a:tr h="4690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旭川市社会福祉協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議会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母子家庭等就業・自立支援センター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0166-21-7181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道北圏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上川・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留萌・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宗谷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540334"/>
                  </a:ext>
                </a:extLst>
              </a:tr>
              <a:tr h="4917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釧路</a:t>
                      </a:r>
                      <a:r>
                        <a:rPr kumimoji="1" lang="ja-JP" altLang="en-US" sz="1200" dirty="0" err="1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まりも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学園　　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母子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家庭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等就業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・自立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支援センター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0154-22-2401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釧路・根室圏</a:t>
                      </a: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6444"/>
                  </a:ext>
                </a:extLst>
              </a:tr>
              <a:tr h="4929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帯広市社会福祉協議会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母子家庭等就業・自立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支援センター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0155-20-7751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十勝圏</a:t>
                      </a: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446950"/>
                  </a:ext>
                </a:extLst>
              </a:tr>
              <a:tr h="4684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北海道母子寡婦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福祉連合会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母子家庭等就業・自立支援センター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0143-83-7047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道央圏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空知・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石狩・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　　</a:t>
                      </a:r>
                      <a:r>
                        <a:rPr kumimoji="1" lang="ja-JP" altLang="en-US" sz="1200" baseline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後志・胆振・日高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185024"/>
                  </a:ext>
                </a:extLst>
              </a:tr>
              <a:tr h="4702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札幌市母子寡婦福祉連合会　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札幌市ひとり親家庭支援センター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011-631-4257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札幌市</a:t>
                      </a: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436322"/>
                  </a:ext>
                </a:extLst>
              </a:tr>
            </a:tbl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109853" y="4650464"/>
            <a:ext cx="3048285" cy="320079"/>
          </a:xfrm>
          <a:prstGeom prst="roundRect">
            <a:avLst>
              <a:gd name="adj" fmla="val 3841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資格取得のための給付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endParaRPr kumimoji="1" lang="ja-JP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6683"/>
              </p:ext>
            </p:extLst>
          </p:nvPr>
        </p:nvGraphicFramePr>
        <p:xfrm>
          <a:off x="93345" y="5738675"/>
          <a:ext cx="6703594" cy="300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3594">
                  <a:extLst>
                    <a:ext uri="{9D8B030D-6E8A-4147-A177-3AD203B41FA5}">
                      <a16:colId xmlns:a16="http://schemas.microsoft.com/office/drawing/2014/main" val="3982816895"/>
                    </a:ext>
                  </a:extLst>
                </a:gridCol>
              </a:tblGrid>
              <a:tr h="819729">
                <a:tc>
                  <a:txBody>
                    <a:bodyPr/>
                    <a:lstStyle/>
                    <a:p>
                      <a:pPr marL="0" indent="0"/>
                      <a:r>
                        <a:rPr kumimoji="1" lang="ja-JP" altLang="en-US" sz="1400" b="1" dirty="0">
                          <a:solidFill>
                            <a:schemeClr val="accen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自立支援教育訓練給付金</a:t>
                      </a:r>
                      <a:endParaRPr kumimoji="1" lang="en-US" altLang="ja-JP" sz="1400" b="1" dirty="0">
                        <a:solidFill>
                          <a:schemeClr val="accen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2563" indent="0"/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就職を目指して技能を身につけるため、雇用保険制度の教育訓練給付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の指定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講座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を受講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した際に、受講料の一部を支給します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。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182563" indent="0"/>
                      <a:r>
                        <a:rPr kumimoji="1" lang="ja-JP" altLang="en-US" sz="1100" b="0" dirty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</a:t>
                      </a:r>
                      <a:r>
                        <a:rPr kumimoji="1" lang="ja-JP" altLang="en-US" sz="1100" b="0" dirty="0" smtClean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支 給 額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：受講料の６割相当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額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上限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万円、下限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12,001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05599"/>
                  </a:ext>
                </a:extLst>
              </a:tr>
              <a:tr h="804430">
                <a:tc>
                  <a:txBody>
                    <a:bodyPr/>
                    <a:lstStyle/>
                    <a:p>
                      <a:pPr marL="0" indent="0" algn="just"/>
                      <a:r>
                        <a:rPr kumimoji="1" lang="ja-JP" altLang="en-US" sz="1400" b="1" dirty="0">
                          <a:solidFill>
                            <a:schemeClr val="accen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高等職業訓練促進給付金</a:t>
                      </a:r>
                      <a:endParaRPr kumimoji="1" lang="en-US" altLang="ja-JP" sz="1400" b="1" dirty="0">
                        <a:solidFill>
                          <a:schemeClr val="accen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2563" indent="0" algn="just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看護師等の資格を取得する際に、生活費の負担軽減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を図る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ため給付金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を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182563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支給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します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。</a:t>
                      </a:r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※</a:t>
                      </a:r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対象資格は市によって異なる場合があります。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182563" indent="0" algn="just"/>
                      <a:r>
                        <a:rPr kumimoji="1" lang="ja-JP" altLang="en-US" sz="1100" dirty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・対象資格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：看護師、准看護師、保育士、介護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福祉士など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182563" indent="0" algn="just"/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・支 給 額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：月額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10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万円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住民税課税世帯は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70,500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円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）、上限４年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456434"/>
                  </a:ext>
                </a:extLst>
              </a:tr>
              <a:tr h="771539">
                <a:tc>
                  <a:txBody>
                    <a:bodyPr/>
                    <a:lstStyle/>
                    <a:p>
                      <a:pPr marL="0" indent="0" algn="just"/>
                      <a:r>
                        <a:rPr kumimoji="1" lang="ja-JP" altLang="en-US" sz="1400" b="1" dirty="0">
                          <a:solidFill>
                            <a:schemeClr val="accen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高等学校卒業程度認定試験合格支援事業</a:t>
                      </a:r>
                      <a:endParaRPr kumimoji="1" lang="en-US" altLang="ja-JP" sz="1400" b="1" dirty="0">
                        <a:solidFill>
                          <a:schemeClr val="accen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182563" indent="0" algn="just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高卒認定試験合格のための講座を受講した場合、受講費用の一部を支給します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。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182563" indent="0" algn="just"/>
                      <a:endParaRPr kumimoji="1" lang="ja-JP" altLang="en-US" sz="4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182563" indent="0" algn="just"/>
                      <a:r>
                        <a:rPr kumimoji="1" lang="ja-JP" altLang="en-US" sz="1100" dirty="0" smtClean="0">
                          <a:solidFill>
                            <a:srgbClr val="FF000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・支給額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：通学又は通学及び通信制を併用する場合　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182563" indent="0" algn="just"/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　　　　①受講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開始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時：受講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費用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の４割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上限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20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万円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　</a:t>
                      </a:r>
                      <a:endParaRPr kumimoji="1" lang="en-US" altLang="ja-JP" sz="110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182563" indent="0" algn="just"/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　　　　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②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受講修了時：受講費用の５割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(①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と合わせて上限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25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万円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</a:p>
                    <a:p>
                      <a:pPr marL="182563" indent="0" algn="just"/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　　　　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③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試験合格時：受講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費用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の１割</a:t>
                      </a: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(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①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②を合わせて上限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30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万円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815450"/>
                  </a:ext>
                </a:extLst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93345" y="5007638"/>
            <a:ext cx="6676287" cy="661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36891">
              <a:defRPr/>
            </a:pP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詳細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は、市にお住まいの方は市役所、その他の方は、お住まいの町村を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所管</a:t>
            </a:r>
            <a:endParaRPr kumimoji="1" lang="en-US" altLang="ja-JP" sz="14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defTabSz="136891">
              <a:defRPr/>
            </a:pP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する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振興局にお問合せ</a:t>
            </a:r>
            <a:r>
              <a:rPr kumimoji="1" lang="ja-JP" altLang="en-US" sz="14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ください。（空知管内にお住まいの方は空知総合振興局）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sz="9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所得などの要件があります</a:t>
            </a:r>
            <a:endParaRPr kumimoji="1" lang="en-US" altLang="ja-JP" sz="9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3118" y="7901255"/>
            <a:ext cx="592663" cy="627157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76840" y="48518"/>
            <a:ext cx="4733366" cy="320079"/>
          </a:xfrm>
          <a:prstGeom prst="roundRect">
            <a:avLst>
              <a:gd name="adj" fmla="val 3601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母子家庭等就業・自立支援</a:t>
            </a:r>
            <a:r>
              <a:rPr kumimoji="1"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センター事業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76D85C10-98E3-067B-B7A9-E9EABFD66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30266"/>
              </p:ext>
            </p:extLst>
          </p:nvPr>
        </p:nvGraphicFramePr>
        <p:xfrm>
          <a:off x="93347" y="9073891"/>
          <a:ext cx="6569901" cy="83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029">
                  <a:extLst>
                    <a:ext uri="{9D8B030D-6E8A-4147-A177-3AD203B41FA5}">
                      <a16:colId xmlns:a16="http://schemas.microsoft.com/office/drawing/2014/main" val="613079430"/>
                    </a:ext>
                  </a:extLst>
                </a:gridCol>
                <a:gridCol w="1154421">
                  <a:extLst>
                    <a:ext uri="{9D8B030D-6E8A-4147-A177-3AD203B41FA5}">
                      <a16:colId xmlns:a16="http://schemas.microsoft.com/office/drawing/2014/main" val="2749215291"/>
                    </a:ext>
                  </a:extLst>
                </a:gridCol>
                <a:gridCol w="516663">
                  <a:extLst>
                    <a:ext uri="{9D8B030D-6E8A-4147-A177-3AD203B41FA5}">
                      <a16:colId xmlns:a16="http://schemas.microsoft.com/office/drawing/2014/main" val="2894635710"/>
                    </a:ext>
                  </a:extLst>
                </a:gridCol>
                <a:gridCol w="1130202">
                  <a:extLst>
                    <a:ext uri="{9D8B030D-6E8A-4147-A177-3AD203B41FA5}">
                      <a16:colId xmlns:a16="http://schemas.microsoft.com/office/drawing/2014/main" val="1703759932"/>
                    </a:ext>
                  </a:extLst>
                </a:gridCol>
                <a:gridCol w="548954">
                  <a:extLst>
                    <a:ext uri="{9D8B030D-6E8A-4147-A177-3AD203B41FA5}">
                      <a16:colId xmlns:a16="http://schemas.microsoft.com/office/drawing/2014/main" val="4205245106"/>
                    </a:ext>
                  </a:extLst>
                </a:gridCol>
                <a:gridCol w="1073693">
                  <a:extLst>
                    <a:ext uri="{9D8B030D-6E8A-4147-A177-3AD203B41FA5}">
                      <a16:colId xmlns:a16="http://schemas.microsoft.com/office/drawing/2014/main" val="2366024159"/>
                    </a:ext>
                  </a:extLst>
                </a:gridCol>
                <a:gridCol w="492446">
                  <a:extLst>
                    <a:ext uri="{9D8B030D-6E8A-4147-A177-3AD203B41FA5}">
                      <a16:colId xmlns:a16="http://schemas.microsoft.com/office/drawing/2014/main" val="925793874"/>
                    </a:ext>
                  </a:extLst>
                </a:gridCol>
                <a:gridCol w="1162493">
                  <a:extLst>
                    <a:ext uri="{9D8B030D-6E8A-4147-A177-3AD203B41FA5}">
                      <a16:colId xmlns:a16="http://schemas.microsoft.com/office/drawing/2014/main" val="1685822111"/>
                    </a:ext>
                  </a:extLst>
                </a:gridCol>
              </a:tblGrid>
              <a:tr h="18190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空知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0126-20-0120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日高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0146-22-9477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留萌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0164-42-8325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釧路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0154-43-9257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321724"/>
                  </a:ext>
                </a:extLst>
              </a:tr>
              <a:tr h="18190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石狩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011-204-5808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渡島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0138-47-9546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宗谷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0162-33-2621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根室</a:t>
                      </a:r>
                      <a:endParaRPr kumimoji="1" lang="ja-JP" altLang="en-US" sz="11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0153-23-6914</a:t>
                      </a:r>
                      <a:endParaRPr kumimoji="1" lang="ja-JP" altLang="en-US" sz="11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733630"/>
                  </a:ext>
                </a:extLst>
              </a:tr>
              <a:tr h="18190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後志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0136-23-1956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檜山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0139-52-6654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ｵﾎｰﾂｸ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0152-41-0696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884146"/>
                  </a:ext>
                </a:extLst>
              </a:tr>
              <a:tr h="18190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胆振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0143-24-9845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上川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0166-46-5990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十勝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0155-27-8704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kumimoji="1" lang="ja-JP" altLang="en-US" sz="11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endParaRPr kumimoji="1" lang="ja-JP" altLang="en-US" sz="1100" b="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54946" marR="54946" marT="34891" marB="3489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26770"/>
                  </a:ext>
                </a:extLst>
              </a:tr>
            </a:tbl>
          </a:graphicData>
        </a:graphic>
      </p:graphicFrame>
      <p:sp>
        <p:nvSpPr>
          <p:cNvPr id="17" name="角丸四角形 16"/>
          <p:cNvSpPr/>
          <p:nvPr/>
        </p:nvSpPr>
        <p:spPr>
          <a:xfrm>
            <a:off x="71782" y="8792937"/>
            <a:ext cx="5211310" cy="248753"/>
          </a:xfrm>
          <a:prstGeom prst="roundRect">
            <a:avLst>
              <a:gd name="adj" fmla="val 37782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kumimoji="1" lang="ja-JP" altLang="en-US" sz="1200" spc="-69" dirty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北海道の各総合振興局・振興局の連絡先（社会福祉課子ども子育て支援係）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3946" y="7883137"/>
            <a:ext cx="592663" cy="627157"/>
          </a:xfrm>
          <a:prstGeom prst="rect">
            <a:avLst/>
          </a:prstGeom>
        </p:spPr>
      </p:pic>
      <p:pic>
        <p:nvPicPr>
          <p:cNvPr id="21" name="Picture 2" descr="https://1.bp.blogspot.com/-LbIukkZxwBs/Uf8zf0e0qqI/AAAAAAAAWqw/YMmec-5iS78/s800/animal_karugamo_oyak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6" y="8682291"/>
            <a:ext cx="599129" cy="43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7629" y="6482812"/>
            <a:ext cx="791295" cy="79129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20" y="5569278"/>
            <a:ext cx="623763" cy="6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959</Words>
  <Application>Microsoft Office PowerPoint</Application>
  <PresentationFormat>A4 210 x 297 mm</PresentationFormat>
  <Paragraphs>127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UDゴシック</vt:lpstr>
      <vt:lpstr>ＤＨＰ特太ゴシック体</vt:lpstr>
      <vt:lpstr>HG丸ｺﾞｼｯｸM-PRO</vt:lpstr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近藤＿洋平</dc:creator>
  <cp:lastModifiedBy>若狭真波</cp:lastModifiedBy>
  <cp:revision>94</cp:revision>
  <cp:lastPrinted>2024-06-05T00:55:52Z</cp:lastPrinted>
  <dcterms:created xsi:type="dcterms:W3CDTF">2024-02-21T12:57:51Z</dcterms:created>
  <dcterms:modified xsi:type="dcterms:W3CDTF">2024-06-13T03:36:23Z</dcterms:modified>
</cp:coreProperties>
</file>