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3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vl1pPr>
          </a:lstStyle>
          <a:p>
            <a:fld id="{616B96EB-D857-48A1-9AAD-9148419C7AC1}" type="datetimeFigureOut">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vl1pPr>
          </a:lstStyle>
          <a:p>
            <a:fld id="{F68E0022-D1E1-4000-9571-6A45423B6D0B}" type="slidenum">
              <a:rPr kumimoji="1" lang="ja-JP" altLang="en-US" smtClean="0"/>
              <a:t>‹#›</a:t>
            </a:fld>
            <a:endParaRPr kumimoji="1" lang="ja-JP" altLang="en-US"/>
          </a:p>
        </p:txBody>
      </p:sp>
    </p:spTree>
    <p:extLst>
      <p:ext uri="{BB962C8B-B14F-4D97-AF65-F5344CB8AC3E}">
        <p14:creationId xmlns:p14="http://schemas.microsoft.com/office/powerpoint/2010/main" val="1080898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FF9EAB-9778-4770-9117-B0E52174ABE8}" type="slidenum">
              <a:rPr lang="en-US" altLang="ja-JP" smtClean="0"/>
              <a:pPr/>
              <a:t>1</a:t>
            </a:fld>
            <a:endParaRPr lang="en-US" altLang="ja-JP" dirty="0"/>
          </a:p>
        </p:txBody>
      </p:sp>
    </p:spTree>
    <p:extLst>
      <p:ext uri="{BB962C8B-B14F-4D97-AF65-F5344CB8AC3E}">
        <p14:creationId xmlns:p14="http://schemas.microsoft.com/office/powerpoint/2010/main" val="56124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153280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5988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217525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111638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373241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32777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249549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352830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316262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14775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86C98-54D3-43C7-BB9D-9E37BF545DE6}" type="datetimeFigureOut">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386574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86C98-54D3-43C7-BB9D-9E37BF545DE6}" type="datetimeFigureOut">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C21B2-DBEB-4F7E-AA6E-EA1B626E7ADC}" type="slidenum">
              <a:rPr kumimoji="1" lang="ja-JP" altLang="en-US" smtClean="0"/>
              <a:t>‹#›</a:t>
            </a:fld>
            <a:endParaRPr kumimoji="1" lang="ja-JP" altLang="en-US"/>
          </a:p>
        </p:txBody>
      </p:sp>
    </p:spTree>
    <p:extLst>
      <p:ext uri="{BB962C8B-B14F-4D97-AF65-F5344CB8AC3E}">
        <p14:creationId xmlns:p14="http://schemas.microsoft.com/office/powerpoint/2010/main" val="1988416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2705"/>
            <a:ext cx="9144000" cy="808825"/>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942843" y="211367"/>
            <a:ext cx="3050931" cy="339879"/>
          </a:xfrm>
          <a:prstGeom prst="rect">
            <a:avLst/>
          </a:prstGeom>
          <a:noFill/>
        </p:spPr>
        <p:txBody>
          <a:bodyPr vert="horz" wrap="none" lIns="72000" tIns="36000" rIns="72000" bIns="0" rtlCol="0" anchor="t" anchorCtr="0">
            <a:noAutofit/>
          </a:bodyPr>
          <a:lstStyle/>
          <a:p>
            <a:pPr eaLnBrk="1" hangingPunct="1"/>
            <a:r>
              <a:rPr lang="ja-JP" altLang="en-US" sz="3600" b="1" dirty="0">
                <a:solidFill>
                  <a:schemeClr val="bg1"/>
                </a:solidFill>
                <a:latin typeface="メイリオ" panose="020B0604030504040204" pitchFamily="50" charset="-128"/>
                <a:ea typeface="メイリオ" panose="020B0604030504040204" pitchFamily="50" charset="-128"/>
              </a:rPr>
              <a:t>北海道　南幌町</a:t>
            </a:r>
            <a:endParaRPr lang="en-US" altLang="ja-JP" sz="3600" b="1"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69042" y="1242955"/>
            <a:ext cx="2095151" cy="369332"/>
          </a:xfrm>
          <a:prstGeom prst="rect">
            <a:avLst/>
          </a:prstGeom>
          <a:noFill/>
        </p:spPr>
        <p:txBody>
          <a:bodyPr wrap="square" rtlCol="0">
            <a:spAutoFit/>
          </a:bodyPr>
          <a:lstStyle/>
          <a:p>
            <a:r>
              <a:rPr kumimoji="1" lang="ja-JP" altLang="en-US" b="1" dirty="0"/>
              <a:t>観光施設整備事業</a:t>
            </a:r>
          </a:p>
        </p:txBody>
      </p:sp>
      <p:sp>
        <p:nvSpPr>
          <p:cNvPr id="10" name="テキスト ボックス 9"/>
          <p:cNvSpPr txBox="1"/>
          <p:nvPr/>
        </p:nvSpPr>
        <p:spPr>
          <a:xfrm>
            <a:off x="5824543" y="5880997"/>
            <a:ext cx="3233528" cy="830997"/>
          </a:xfrm>
          <a:prstGeom prst="rect">
            <a:avLst/>
          </a:prstGeom>
          <a:noFill/>
        </p:spPr>
        <p:txBody>
          <a:bodyPr wrap="square" rtlCol="0">
            <a:spAutoFit/>
          </a:bodyPr>
          <a:lstStyle/>
          <a:p>
            <a:r>
              <a:rPr kumimoji="1" lang="en-US" altLang="ja-JP" sz="1200" dirty="0"/>
              <a:t>【</a:t>
            </a:r>
            <a:r>
              <a:rPr kumimoji="1" lang="ja-JP" altLang="en-US" sz="1200" dirty="0"/>
              <a:t>連絡先</a:t>
            </a:r>
            <a:r>
              <a:rPr kumimoji="1" lang="en-US" altLang="ja-JP" sz="1200" dirty="0"/>
              <a:t>】</a:t>
            </a:r>
          </a:p>
          <a:p>
            <a:r>
              <a:rPr kumimoji="1" lang="ja-JP" altLang="en-US" sz="1200" dirty="0"/>
              <a:t>　南幌町役場まちづくり課企画情報グループ</a:t>
            </a:r>
            <a:endParaRPr kumimoji="1" lang="en-US" altLang="ja-JP" sz="1200" dirty="0"/>
          </a:p>
          <a:p>
            <a:r>
              <a:rPr kumimoji="1" lang="ja-JP" altLang="en-US" sz="1200" dirty="0"/>
              <a:t>　℡：</a:t>
            </a:r>
            <a:r>
              <a:rPr kumimoji="1" lang="en-US" altLang="ja-JP" sz="1200" dirty="0"/>
              <a:t>011-398-7019</a:t>
            </a:r>
            <a:r>
              <a:rPr kumimoji="1" lang="ja-JP" altLang="en-US" sz="1200" dirty="0"/>
              <a:t>　</a:t>
            </a:r>
            <a:endParaRPr kumimoji="1" lang="en-US" altLang="ja-JP" sz="1200" dirty="0"/>
          </a:p>
          <a:p>
            <a:r>
              <a:rPr kumimoji="1" lang="ja-JP" altLang="en-US" sz="1200" dirty="0"/>
              <a:t>　</a:t>
            </a:r>
            <a:r>
              <a:rPr kumimoji="1" lang="en-US" altLang="ja-JP" sz="1200" dirty="0"/>
              <a:t>Mail</a:t>
            </a:r>
            <a:r>
              <a:rPr kumimoji="1" lang="ja-JP" altLang="en-US" sz="1200" dirty="0"/>
              <a:t>：</a:t>
            </a:r>
            <a:r>
              <a:rPr kumimoji="1" lang="en-US" altLang="ja-JP" sz="1200" dirty="0"/>
              <a:t>g-kikaku@town.nanporo.hokkaido.jp</a:t>
            </a:r>
          </a:p>
        </p:txBody>
      </p:sp>
      <p:pic>
        <p:nvPicPr>
          <p:cNvPr id="13" name="Picture 2" descr="C:\Users\maeda\Pictures\素材\南幌町新ロゴ\ロゴ(桃).png"/>
          <p:cNvPicPr>
            <a:picLocks noChangeAspect="1" noChangeArrowheads="1"/>
          </p:cNvPicPr>
          <p:nvPr/>
        </p:nvPicPr>
        <p:blipFill>
          <a:blip r:embed="rId3" cstate="print"/>
          <a:srcRect/>
          <a:stretch>
            <a:fillRect/>
          </a:stretch>
        </p:blipFill>
        <p:spPr bwMode="auto">
          <a:xfrm>
            <a:off x="367030" y="58739"/>
            <a:ext cx="1061720" cy="697550"/>
          </a:xfrm>
          <a:prstGeom prst="rect">
            <a:avLst/>
          </a:prstGeom>
          <a:noFill/>
        </p:spPr>
      </p:pic>
      <p:sp>
        <p:nvSpPr>
          <p:cNvPr id="18" name="テキスト ボックス 17"/>
          <p:cNvSpPr txBox="1"/>
          <p:nvPr/>
        </p:nvSpPr>
        <p:spPr>
          <a:xfrm>
            <a:off x="285969" y="2039427"/>
            <a:ext cx="5450380" cy="3093154"/>
          </a:xfrm>
          <a:prstGeom prst="rect">
            <a:avLst/>
          </a:prstGeom>
          <a:noFill/>
          <a:ln>
            <a:solidFill>
              <a:srgbClr val="0070C0"/>
            </a:solidFill>
          </a:ln>
        </p:spPr>
        <p:txBody>
          <a:bodyPr wrap="square" rtlCol="0">
            <a:spAutoFit/>
          </a:bodyPr>
          <a:lstStyle/>
          <a:p>
            <a:r>
              <a:rPr kumimoji="1" lang="ja-JP" altLang="en-US" sz="1500" dirty="0"/>
              <a:t>　南幌町の観光拠点である「なんぽろ温泉ハート＆ハート」は、</a:t>
            </a:r>
            <a:r>
              <a:rPr kumimoji="1" lang="en-US" altLang="ja-JP" sz="1500" dirty="0"/>
              <a:t>2025</a:t>
            </a:r>
            <a:r>
              <a:rPr kumimoji="1" lang="ja-JP" altLang="en-US" sz="1500" dirty="0"/>
              <a:t>年４月に新たな魅力を持つ施設としてリニューアルオープンします。開業から</a:t>
            </a:r>
            <a:r>
              <a:rPr kumimoji="1" lang="en-US" altLang="ja-JP" sz="1500" dirty="0"/>
              <a:t>33</a:t>
            </a:r>
            <a:r>
              <a:rPr kumimoji="1" lang="ja-JP" altLang="en-US" sz="1500" dirty="0"/>
              <a:t>年が経過し老朽化した施設や設備を改修し、ウエルネスツーリズム対応施設としてのニーズやサウナー需要、キャンパーやサイクリストに必要な環境を整え、子育て世代や高齢者にとっても魅力あふれる施設として生まれ変わります。札幌市や北海道ボールパーク近郊の周遊拠点施設として、新たな人の流れを取り込み、地域の活性化と交流人口の増加を目指します。</a:t>
            </a:r>
            <a:endParaRPr kumimoji="1" lang="en-US" altLang="ja-JP" sz="1500" dirty="0"/>
          </a:p>
          <a:p>
            <a:endParaRPr kumimoji="1" lang="ja-JP" altLang="en-US" sz="1500" dirty="0"/>
          </a:p>
          <a:p>
            <a:r>
              <a:rPr kumimoji="1" lang="ja-JP" altLang="en-US" sz="1500" dirty="0"/>
              <a:t>～具体的な整備内容～</a:t>
            </a:r>
          </a:p>
          <a:p>
            <a:r>
              <a:rPr kumimoji="1" lang="ja-JP" altLang="en-US" sz="1500" dirty="0"/>
              <a:t>露天風呂、サウナ特化型施設、オートローウリュー、客室の一部を洋室化、全館</a:t>
            </a:r>
            <a:r>
              <a:rPr kumimoji="1" lang="en-US" altLang="ja-JP" sz="1500" dirty="0"/>
              <a:t>Wi-Fi</a:t>
            </a:r>
            <a:r>
              <a:rPr kumimoji="1" lang="ja-JP" altLang="en-US" sz="1500" dirty="0"/>
              <a:t>、ランドリー、清掃ロボット</a:t>
            </a:r>
            <a:endParaRPr kumimoji="1" lang="en-US" altLang="ja-JP" sz="1400" dirty="0">
              <a:solidFill>
                <a:srgbClr val="FF0000"/>
              </a:solidFill>
            </a:endParaRPr>
          </a:p>
        </p:txBody>
      </p:sp>
      <p:sp>
        <p:nvSpPr>
          <p:cNvPr id="17" name="テキスト ボックス 16"/>
          <p:cNvSpPr txBox="1"/>
          <p:nvPr/>
        </p:nvSpPr>
        <p:spPr>
          <a:xfrm>
            <a:off x="297165" y="5643153"/>
            <a:ext cx="5450380" cy="1046440"/>
          </a:xfrm>
          <a:prstGeom prst="rect">
            <a:avLst/>
          </a:prstGeom>
          <a:solidFill>
            <a:srgbClr val="CCFFFF"/>
          </a:solidFill>
          <a:ln>
            <a:noFill/>
          </a:ln>
        </p:spPr>
        <p:txBody>
          <a:bodyPr wrap="square" rtlCol="0">
            <a:spAutoFit/>
          </a:bodyPr>
          <a:lstStyle/>
          <a:p>
            <a:pPr>
              <a:lnSpc>
                <a:spcPts val="2400"/>
              </a:lnSpc>
            </a:pPr>
            <a:r>
              <a:rPr kumimoji="1" lang="ja-JP" altLang="en-US" sz="1400" b="1" dirty="0"/>
              <a:t>企業のメリット</a:t>
            </a:r>
            <a:r>
              <a:rPr kumimoji="1" lang="en-US" altLang="ja-JP" sz="1400" b="1" dirty="0"/>
              <a:t>	</a:t>
            </a:r>
          </a:p>
          <a:p>
            <a:r>
              <a:rPr kumimoji="1" lang="ja-JP" altLang="en-US" sz="1400" dirty="0"/>
              <a:t>・持続可能なまちづくりや観光施設の整備に積極的に取組む企業　　</a:t>
            </a:r>
            <a:endParaRPr kumimoji="1" lang="en-US" altLang="ja-JP" sz="1400" dirty="0"/>
          </a:p>
          <a:p>
            <a:r>
              <a:rPr kumimoji="1" lang="ja-JP" altLang="en-US" sz="1400" dirty="0"/>
              <a:t>　としての</a:t>
            </a:r>
            <a:r>
              <a:rPr kumimoji="1" lang="en-US" altLang="ja-JP" sz="1400" dirty="0"/>
              <a:t>PR</a:t>
            </a:r>
          </a:p>
          <a:p>
            <a:r>
              <a:rPr kumimoji="1" lang="ja-JP" altLang="en-US" sz="1400" dirty="0"/>
              <a:t>・ウエルネスツーリズムを応援する企業としての</a:t>
            </a:r>
            <a:r>
              <a:rPr kumimoji="1" lang="en-US" altLang="ja-JP" sz="1400" dirty="0"/>
              <a:t>PR</a:t>
            </a:r>
          </a:p>
        </p:txBody>
      </p:sp>
      <p:pic>
        <p:nvPicPr>
          <p:cNvPr id="4" name="図 3">
            <a:extLst>
              <a:ext uri="{FF2B5EF4-FFF2-40B4-BE49-F238E27FC236}">
                <a16:creationId xmlns:a16="http://schemas.microsoft.com/office/drawing/2014/main" id="{67B6142F-9D61-3B8F-A19F-0E7F8DD28C6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2772"/>
          <a:stretch/>
        </p:blipFill>
        <p:spPr>
          <a:xfrm>
            <a:off x="6024876" y="933601"/>
            <a:ext cx="2887712" cy="1889838"/>
          </a:xfrm>
          <a:prstGeom prst="rect">
            <a:avLst/>
          </a:prstGeom>
        </p:spPr>
      </p:pic>
      <p:pic>
        <p:nvPicPr>
          <p:cNvPr id="8" name="図 7">
            <a:extLst>
              <a:ext uri="{FF2B5EF4-FFF2-40B4-BE49-F238E27FC236}">
                <a16:creationId xmlns:a16="http://schemas.microsoft.com/office/drawing/2014/main" id="{9E9629B0-8100-23A1-7AE6-9CA923F59FF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719" y="4630119"/>
            <a:ext cx="1939869" cy="1294280"/>
          </a:xfrm>
          <a:prstGeom prst="rect">
            <a:avLst/>
          </a:prstGeom>
        </p:spPr>
      </p:pic>
      <p:pic>
        <p:nvPicPr>
          <p:cNvPr id="19" name="図 18">
            <a:extLst>
              <a:ext uri="{FF2B5EF4-FFF2-40B4-BE49-F238E27FC236}">
                <a16:creationId xmlns:a16="http://schemas.microsoft.com/office/drawing/2014/main" id="{DBCA932F-5668-8D26-9048-D560ED5A7C3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3898" y="872643"/>
            <a:ext cx="3217472" cy="1005877"/>
          </a:xfrm>
          <a:prstGeom prst="rect">
            <a:avLst/>
          </a:prstGeom>
        </p:spPr>
      </p:pic>
      <p:sp>
        <p:nvSpPr>
          <p:cNvPr id="20" name="正方形/長方形 19">
            <a:extLst>
              <a:ext uri="{FF2B5EF4-FFF2-40B4-BE49-F238E27FC236}">
                <a16:creationId xmlns:a16="http://schemas.microsoft.com/office/drawing/2014/main" id="{DF722CDC-4825-4FA6-126F-5092674EA875}"/>
              </a:ext>
            </a:extLst>
          </p:cNvPr>
          <p:cNvSpPr/>
          <p:nvPr/>
        </p:nvSpPr>
        <p:spPr>
          <a:xfrm>
            <a:off x="4402048" y="811530"/>
            <a:ext cx="647031" cy="2086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768336C8-12FB-F8E5-1770-BE15CE24E557}"/>
              </a:ext>
            </a:extLst>
          </p:cNvPr>
          <p:cNvPicPr>
            <a:picLocks noChangeAspect="1"/>
          </p:cNvPicPr>
          <p:nvPr/>
        </p:nvPicPr>
        <p:blipFill rotWithShape="1">
          <a:blip r:embed="rId7"/>
          <a:srcRect t="19666"/>
          <a:stretch/>
        </p:blipFill>
        <p:spPr>
          <a:xfrm>
            <a:off x="6024876" y="2844017"/>
            <a:ext cx="2920438" cy="1759597"/>
          </a:xfrm>
          <a:prstGeom prst="rect">
            <a:avLst/>
          </a:prstGeom>
        </p:spPr>
      </p:pic>
    </p:spTree>
    <p:extLst>
      <p:ext uri="{BB962C8B-B14F-4D97-AF65-F5344CB8AC3E}">
        <p14:creationId xmlns:p14="http://schemas.microsoft.com/office/powerpoint/2010/main" val="20124102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1395</TotalTime>
  <Words>209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14ポイント</dc:title>
  <dc:creator>長久保美紀</dc:creator>
  <cp:lastModifiedBy>KaturaMituharu</cp:lastModifiedBy>
  <cp:revision>74</cp:revision>
  <cp:lastPrinted>2024-03-08T06:24:49Z</cp:lastPrinted>
  <dcterms:created xsi:type="dcterms:W3CDTF">2020-07-21T09:04:25Z</dcterms:created>
  <dcterms:modified xsi:type="dcterms:W3CDTF">2024-03-10T23:36:07Z</dcterms:modified>
</cp:coreProperties>
</file>