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56"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笠井 南芳(kasai-nao)" initials="笠井" lastIdx="1" clrIdx="0">
    <p:extLst>
      <p:ext uri="{19B8F6BF-5375-455C-9EA6-DF929625EA0E}">
        <p15:presenceInfo xmlns:p15="http://schemas.microsoft.com/office/powerpoint/2012/main" userId="S-1-5-21-4175116151-3849908774-3845857867-3564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99FF99"/>
    <a:srgbClr val="CCFF99"/>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94" autoAdjust="0"/>
    <p:restoredTop sz="94660"/>
  </p:normalViewPr>
  <p:slideViewPr>
    <p:cSldViewPr>
      <p:cViewPr varScale="1">
        <p:scale>
          <a:sx n="109" d="100"/>
          <a:sy n="109" d="100"/>
        </p:scale>
        <p:origin x="1842" y="102"/>
      </p:cViewPr>
      <p:guideLst>
        <p:guide orient="horz" pos="2160"/>
        <p:guide pos="3120"/>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ableStyles" Target="tableStyles.xml" />
  <Relationship Id="rId3" Type="http://schemas.openxmlformats.org/officeDocument/2006/relationships/notesMaster" Target="notesMasters/notesMaster1.xml" />
  <Relationship Id="rId7" Type="http://schemas.openxmlformats.org/officeDocument/2006/relationships/theme" Target="theme/theme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viewProps" Target="viewProps.xml" />
  <Relationship Id="rId11" Type="http://schemas.openxmlformats.org/officeDocument/2006/relationships/customXml" Target="../customXml/item3.xml" />
  <Relationship Id="rId5" Type="http://schemas.openxmlformats.org/officeDocument/2006/relationships/presProps" Target="presProps.xml" />
  <Relationship Id="rId10" Type="http://schemas.openxmlformats.org/officeDocument/2006/relationships/customXml" Target="../customXml/item2.xml" />
  <Relationship Id="rId4" Type="http://schemas.openxmlformats.org/officeDocument/2006/relationships/commentAuthors" Target="commentAuthors.xml" />
  <Relationship Id="rId9" Type="http://schemas.openxmlformats.org/officeDocument/2006/relationships/customXml" Target="../customXml/item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00B2A62-D624-4BAA-A0FA-EA786696E656}" type="datetimeFigureOut">
              <a:rPr kumimoji="1" lang="ja-JP" altLang="en-US" smtClean="0"/>
              <a:t>2022/4/25</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FA82E54-CC3D-46FF-8B0D-FDB9C919569D}" type="slidenum">
              <a:rPr kumimoji="1" lang="ja-JP" altLang="en-US" smtClean="0"/>
              <a:t>‹#›</a:t>
            </a:fld>
            <a:endParaRPr kumimoji="1" lang="ja-JP" altLang="en-US"/>
          </a:p>
        </p:txBody>
      </p:sp>
    </p:spTree>
    <p:extLst>
      <p:ext uri="{BB962C8B-B14F-4D97-AF65-F5344CB8AC3E}">
        <p14:creationId xmlns:p14="http://schemas.microsoft.com/office/powerpoint/2010/main" val="28783172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A82E54-CC3D-46FF-8B0D-FDB9C919569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52684859"/>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E744B5-F7E4-4233-BDB7-3D4967E250E5}" type="datetime1">
              <a:rPr kumimoji="1" lang="ja-JP" altLang="en-US" smtClean="0"/>
              <a:t>2022/4/25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4113337-1F89-4583-9578-AEE9263F4828}" type="slidenum">
              <a:rPr kumimoji="1" lang="ja-JP" altLang="en-US" smtClean="0"/>
              <a:t>‹#›</a:t>
            </a:fld>
            <a:endParaRPr kumimoji="1" lang="ja-JP" altLang="en-US"/>
          </a:p>
        </p:txBody>
      </p:sp>
    </p:spTree>
    <p:extLst>
      <p:ext uri="{BB962C8B-B14F-4D97-AF65-F5344CB8AC3E}">
        <p14:creationId xmlns:p14="http://schemas.microsoft.com/office/powerpoint/2010/main" val="604487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1"/>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01455" indent="0" algn="ctr">
              <a:buNone/>
              <a:defRPr>
                <a:solidFill>
                  <a:schemeClr val="tx1">
                    <a:tint val="75000"/>
                  </a:schemeClr>
                </a:solidFill>
              </a:defRPr>
            </a:lvl2pPr>
            <a:lvl3pPr marL="602911" indent="0" algn="ctr">
              <a:buNone/>
              <a:defRPr>
                <a:solidFill>
                  <a:schemeClr val="tx1">
                    <a:tint val="75000"/>
                  </a:schemeClr>
                </a:solidFill>
              </a:defRPr>
            </a:lvl3pPr>
            <a:lvl4pPr marL="904366" indent="0" algn="ctr">
              <a:buNone/>
              <a:defRPr>
                <a:solidFill>
                  <a:schemeClr val="tx1">
                    <a:tint val="75000"/>
                  </a:schemeClr>
                </a:solidFill>
              </a:defRPr>
            </a:lvl4pPr>
            <a:lvl5pPr marL="1205821" indent="0" algn="ctr">
              <a:buNone/>
              <a:defRPr>
                <a:solidFill>
                  <a:schemeClr val="tx1">
                    <a:tint val="75000"/>
                  </a:schemeClr>
                </a:solidFill>
              </a:defRPr>
            </a:lvl5pPr>
            <a:lvl6pPr marL="1507277" indent="0" algn="ctr">
              <a:buNone/>
              <a:defRPr>
                <a:solidFill>
                  <a:schemeClr val="tx1">
                    <a:tint val="75000"/>
                  </a:schemeClr>
                </a:solidFill>
              </a:defRPr>
            </a:lvl6pPr>
            <a:lvl7pPr marL="1808732" indent="0" algn="ctr">
              <a:buNone/>
              <a:defRPr>
                <a:solidFill>
                  <a:schemeClr val="tx1">
                    <a:tint val="75000"/>
                  </a:schemeClr>
                </a:solidFill>
              </a:defRPr>
            </a:lvl7pPr>
            <a:lvl8pPr marL="2110187" indent="0" algn="ctr">
              <a:buNone/>
              <a:defRPr>
                <a:solidFill>
                  <a:schemeClr val="tx1">
                    <a:tint val="75000"/>
                  </a:schemeClr>
                </a:solidFill>
              </a:defRPr>
            </a:lvl8pPr>
            <a:lvl9pPr marL="241164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26FB87D-BD9A-4067-8AE0-A137D8FF310A}" type="datetime1">
              <a:rPr kumimoji="1" lang="ja-JP" altLang="en-US" smtClean="0"/>
              <a:t>2022/4/25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594600" y="6492875"/>
            <a:ext cx="2311400" cy="365125"/>
          </a:xfrm>
        </p:spPr>
        <p:txBody>
          <a:bodyPr/>
          <a:lstStyle/>
          <a:p>
            <a:fld id="{5ED1DB22-D9FF-44F1-B86C-F06281029D82}" type="slidenum">
              <a:rPr kumimoji="1" lang="ja-JP" altLang="en-US" smtClean="0"/>
              <a:t>‹#›</a:t>
            </a:fld>
            <a:endParaRPr kumimoji="1" lang="ja-JP" altLang="en-US" dirty="0"/>
          </a:p>
        </p:txBody>
      </p:sp>
    </p:spTree>
    <p:extLst>
      <p:ext uri="{BB962C8B-B14F-4D97-AF65-F5344CB8AC3E}">
        <p14:creationId xmlns:p14="http://schemas.microsoft.com/office/powerpoint/2010/main" val="148358410"/>
      </p:ext>
    </p:extLst>
  </p:cSld>
  <p:clrMapOvr>
    <a:masterClrMapping/>
  </p:clrMapOvr>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3"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C99CA-42D5-44F0-AA00-4C8529EF2640}" type="datetime1">
              <a:rPr kumimoji="1" lang="ja-JP" altLang="en-US" smtClean="0"/>
              <a:t>2022/4/25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581577" y="6454377"/>
            <a:ext cx="2311400" cy="401638"/>
          </a:xfrm>
          <a:prstGeom prst="rect">
            <a:avLst/>
          </a:prstGeom>
        </p:spPr>
        <p:txBody>
          <a:bodyPr vert="horz" lIns="91440" tIns="45720" rIns="91440" bIns="45720" rtlCol="0" anchor="ctr"/>
          <a:lstStyle>
            <a:lvl1pPr algn="r">
              <a:defRPr sz="1200">
                <a:solidFill>
                  <a:schemeClr val="tx1"/>
                </a:solidFill>
                <a:latin typeface="游ゴシック" panose="020B0400000000000000" pitchFamily="50" charset="-128"/>
                <a:ea typeface="游ゴシック" panose="020B0400000000000000" pitchFamily="50" charset="-128"/>
              </a:defRPr>
            </a:lvl1pPr>
          </a:lstStyle>
          <a:p>
            <a:fld id="{64113337-1F89-4583-9578-AEE9263F4828}" type="slidenum">
              <a:rPr lang="ja-JP" altLang="en-US" smtClean="0"/>
              <a:pPr/>
              <a:t>‹#›</a:t>
            </a:fld>
            <a:endParaRPr lang="ja-JP" altLang="en-US"/>
          </a:p>
        </p:txBody>
      </p:sp>
    </p:spTree>
    <p:extLst>
      <p:ext uri="{BB962C8B-B14F-4D97-AF65-F5344CB8AC3E}">
        <p14:creationId xmlns:p14="http://schemas.microsoft.com/office/powerpoint/2010/main" val="3151741332"/>
      </p:ext>
    </p:extLst>
  </p:cSld>
  <p:clrMap bg1="lt1" tx1="dk1" bg2="lt2" tx2="dk2" accent1="accent1" accent2="accent2" accent3="accent3" accent4="accent4" accent5="accent5" accent6="accent6" hlink="hlink" folHlink="folHlink"/>
  <p:sldLayoutIdLst>
    <p:sldLayoutId id="2147483655" r:id="rId1"/>
    <p:sldLayoutId id="2147483703" r:id="rId2"/>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11427" y="0"/>
            <a:ext cx="9894573"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控除対象一覧表</a:t>
            </a:r>
            <a:endParaRPr kumimoji="1" lang="ja-JP" altLang="en-US" sz="18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graphicFrame>
        <p:nvGraphicFramePr>
          <p:cNvPr id="8" name="表 7"/>
          <p:cNvGraphicFramePr>
            <a:graphicFrameLocks noGrp="1"/>
          </p:cNvGraphicFramePr>
          <p:nvPr>
            <p:extLst>
              <p:ext uri="{D42A27DB-BD31-4B8C-83A1-F6EECF244321}">
                <p14:modId xmlns:p14="http://schemas.microsoft.com/office/powerpoint/2010/main" val="3433400829"/>
              </p:ext>
            </p:extLst>
          </p:nvPr>
        </p:nvGraphicFramePr>
        <p:xfrm>
          <a:off x="116712" y="836712"/>
          <a:ext cx="9684000" cy="5734365"/>
        </p:xfrm>
        <a:graphic>
          <a:graphicData uri="http://schemas.openxmlformats.org/drawingml/2006/table">
            <a:tbl>
              <a:tblPr/>
              <a:tblGrid>
                <a:gridCol w="360000">
                  <a:extLst>
                    <a:ext uri="{9D8B030D-6E8A-4147-A177-3AD203B41FA5}">
                      <a16:colId xmlns:a16="http://schemas.microsoft.com/office/drawing/2014/main" val="910029674"/>
                    </a:ext>
                  </a:extLst>
                </a:gridCol>
                <a:gridCol w="1260000">
                  <a:extLst>
                    <a:ext uri="{9D8B030D-6E8A-4147-A177-3AD203B41FA5}">
                      <a16:colId xmlns:a16="http://schemas.microsoft.com/office/drawing/2014/main" val="2923673542"/>
                    </a:ext>
                  </a:extLst>
                </a:gridCol>
                <a:gridCol w="6948000">
                  <a:extLst>
                    <a:ext uri="{9D8B030D-6E8A-4147-A177-3AD203B41FA5}">
                      <a16:colId xmlns:a16="http://schemas.microsoft.com/office/drawing/2014/main" val="90866587"/>
                    </a:ext>
                  </a:extLst>
                </a:gridCol>
                <a:gridCol w="1116000">
                  <a:extLst>
                    <a:ext uri="{9D8B030D-6E8A-4147-A177-3AD203B41FA5}">
                      <a16:colId xmlns:a16="http://schemas.microsoft.com/office/drawing/2014/main" val="513401265"/>
                    </a:ext>
                  </a:extLst>
                </a:gridCol>
              </a:tblGrid>
              <a:tr h="252000">
                <a:tc>
                  <a:txBody>
                    <a:bodyPr/>
                    <a:lstStyle/>
                    <a:p>
                      <a:pPr algn="ctr" fontAlgn="ct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rPr>
                        <a:t>項番</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控除名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rPr>
                        <a:t>控除できる</a:t>
                      </a: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場合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控除額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67846526"/>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①</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生活災害、盗難、横領にあった方へ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（生活を同じくする親族でも可）</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74482174"/>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雑損控除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申立書に記載のある方またはその方と生活を同じくする親族の方の住宅や家財などが災害、盗難又は横領により</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損失</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した場合、その取り壊し費用や除去費用、原状回復費用などがあれば控除できます。（保険金で補填される金額は対象外です。）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37834988"/>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②</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医療にかかっている方へ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（生活を同じくする親族でも可）</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97123207"/>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医療費控除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申立書に記載のある方またはその方と生活を同じくする親族の方が医療費を支払った場合に、その医療費について控除できます。（保険金で補填される金額は対象外です。）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97356888"/>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③</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小規模企業経営者、個人事業主で一定の掛金を払っている方や</a:t>
                      </a:r>
                      <a:r>
                        <a:rPr lang="en-US" altLang="ja-JP" sz="900" b="1" i="0" u="none" strike="noStrike" dirty="0" err="1" smtClean="0">
                          <a:solidFill>
                            <a:srgbClr val="0070C0"/>
                          </a:solidFill>
                          <a:effectLst/>
                          <a:latin typeface="メイリオ" panose="020B0604030504040204" pitchFamily="50" charset="-128"/>
                          <a:ea typeface="メイリオ" panose="020B0604030504040204" pitchFamily="50" charset="-128"/>
                        </a:rPr>
                        <a:t>iDeCo</a:t>
                      </a: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に加入の方へ</a:t>
                      </a:r>
                      <a:endParaRPr lang="zh-TW"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85622463"/>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小規模企業共済</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等</a:t>
                      </a:r>
                      <a:endParaRPr lang="en-US" altLang="zh-TW"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掛金</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申立書に記載のある方が、小規模企業の経営者などのための退職金制度である小規模共済掛金、企業型確定拠出年金での加入者掛金、個人型確定拠出年金（</a:t>
                      </a:r>
                      <a:r>
                        <a:rPr lang="en-US" altLang="ja-JP" sz="900" b="0" i="0" u="none" strike="noStrike" dirty="0" err="1" smtClean="0">
                          <a:solidFill>
                            <a:srgbClr val="000000"/>
                          </a:solidFill>
                          <a:effectLst/>
                          <a:latin typeface="メイリオ" panose="020B0604030504040204" pitchFamily="50" charset="-128"/>
                          <a:ea typeface="メイリオ" panose="020B0604030504040204" pitchFamily="50" charset="-128"/>
                        </a:rPr>
                        <a:t>iDeCo</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）などの掛金を支払った場合に、その掛金について控除できます。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846145507"/>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④</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障害をお持ちの方や障害をお持ちの方と一緒に生活をしている方へ</a:t>
                      </a:r>
                      <a:endParaRPr lang="ja-JP"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63467451"/>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障害者控除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またはその方と生活を同じくする配偶者や養っている親族が、精神障害者保健福祉手帳の交付を受けている、身体障害者手帳に身体上の障害がある者として記載されているなどの一定の障害があ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74034084"/>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⑤</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重い障害をお持ちの方や重い障害をお持ちの方と一緒に生活をしている方へ</a:t>
                      </a:r>
                      <a:endParaRPr lang="zh-TW"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01438602"/>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特別障害者控除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④のうち、一定の障害のある方が精神障害者保健福祉手帳に障害等級１級と記載されている、身体障害者手帳に障害の程度が１級または２級と記載されているなど、一定の障害の程度である場合は④の</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万円ではなく、</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40</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万円の控除となります。</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38880770"/>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⑥</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ひとり親の方へ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（児童</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の母</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以外）</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50042816"/>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寡婦控除</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（母を</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除く</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）が、寡婦で</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ある場合に控除できます。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3741996"/>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⑦</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ひとり</a:t>
                      </a: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親</a:t>
                      </a: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の方へ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（児童</a:t>
                      </a:r>
                      <a:r>
                        <a:rPr lang="ja-JP" altLang="en-US" sz="900" b="0" i="0" u="none" strike="noStrike" smtClean="0">
                          <a:solidFill>
                            <a:srgbClr val="0070C0"/>
                          </a:solidFill>
                          <a:effectLst/>
                          <a:latin typeface="メイリオ" panose="020B0604030504040204" pitchFamily="50" charset="-128"/>
                          <a:ea typeface="メイリオ" panose="020B0604030504040204" pitchFamily="50" charset="-128"/>
                        </a:rPr>
                        <a:t>の父又は母</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以外）</a:t>
                      </a:r>
                      <a:endParaRPr lang="zh-TW"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35</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38935432"/>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ひとり親</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控除</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申請時点において、申立書に記載のある方（父、母を除く）が、ひとり親である場合に控除できます。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50092413"/>
                  </a:ext>
                </a:extLst>
              </a:tr>
              <a:tr h="252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⑧</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働きながら学校に通っている方へ</a:t>
                      </a:r>
                      <a:endParaRPr lang="zh-CN"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80221093"/>
                  </a:ext>
                </a:extLst>
              </a:tr>
              <a:tr h="324000">
                <a:tc vMerge="1">
                  <a:txBody>
                    <a:bodyPr/>
                    <a:lstStyle/>
                    <a:p>
                      <a:pPr algn="ctr" fontAlgn="ct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000000"/>
                          </a:solidFill>
                          <a:effectLst/>
                          <a:latin typeface="メイリオ" panose="020B0604030504040204" pitchFamily="50" charset="-128"/>
                          <a:ea typeface="メイリオ" panose="020B0604030504040204" pitchFamily="50" charset="-128"/>
                        </a:rPr>
                        <a:t>勤労学生控除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申請時点において、申立書に記載のある方が、働きながら学校に通っている場合に控除できます。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76601298"/>
                  </a:ext>
                </a:extLst>
              </a:tr>
              <a:tr h="252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⑨</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農業を営み、肉用牛を特定の市場で売却している方へ</a:t>
                      </a:r>
                      <a:endParaRPr lang="zh-CN"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6914072"/>
                  </a:ext>
                </a:extLst>
              </a:tr>
              <a:tr h="324000">
                <a:tc vMerge="1">
                  <a:txBody>
                    <a:bodyPr/>
                    <a:lstStyle/>
                    <a:p>
                      <a:pPr algn="ctr" fontAlgn="ct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肉用牛の売却による</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事業所得</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kumimoji="1" lang="ja-JP" altLang="en-US" sz="900" dirty="0" smtClean="0">
                          <a:latin typeface="メイリオ" panose="020B0604030504040204" pitchFamily="50" charset="-128"/>
                          <a:ea typeface="メイリオ" panose="020B0604030504040204" pitchFamily="50" charset="-128"/>
                        </a:rPr>
                        <a:t>申立書に記載のある方が農業を営んでおり、肉用牛のち一定のものを特定の市場で売却した場合に控除できます。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03552035"/>
                  </a:ext>
                </a:extLst>
              </a:tr>
              <a:tr h="252000">
                <a:tc gridSpan="4">
                  <a:txBody>
                    <a:bodyPr/>
                    <a:lstStyle/>
                    <a:p>
                      <a:pPr algn="l" fontAlgn="t"/>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上記の「控除名」の他にも</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、純損失の繰越控除（個人事業主で青色申告を行っている方）、雑損失の繰越控除（昨年以前に雑損控除をおこなっていた方）などができる場合があります。</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t"/>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solidFill>
                      <a:schemeClr val="bg1"/>
                    </a:solidFill>
                  </a:tcPr>
                </a:tc>
                <a:tc hMerge="1">
                  <a:txBody>
                    <a:bodyPr/>
                    <a:lstStyle/>
                    <a:p>
                      <a:pPr algn="l" fontAlgn="t"/>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9244807"/>
                  </a:ext>
                </a:extLst>
              </a:tr>
            </a:tbl>
          </a:graphicData>
        </a:graphic>
      </p:graphicFrame>
      <p:sp>
        <p:nvSpPr>
          <p:cNvPr id="9" name="正方形/長方形 8"/>
          <p:cNvSpPr/>
          <p:nvPr/>
        </p:nvSpPr>
        <p:spPr>
          <a:xfrm>
            <a:off x="116712" y="440301"/>
            <a:ext cx="1800200" cy="25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控除できるもの</a:t>
            </a:r>
            <a:endParaRPr kumimoji="1" lang="ja-JP" altLang="en-US"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5" name="テキスト ボックス 4"/>
          <p:cNvSpPr txBox="1"/>
          <p:nvPr/>
        </p:nvSpPr>
        <p:spPr>
          <a:xfrm>
            <a:off x="-159568" y="0"/>
            <a:ext cx="1116765"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（別添）</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9506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9" ma:contentTypeDescription="新しいドキュメントを作成します。" ma:contentTypeScope="" ma:versionID="dc708cca2a448875e1fbb0f0eae51d17">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d8f1bd4788accfc9e2ec93e85ae1ba2d"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Props1.xml><?xml version="1.0" encoding="utf-8"?>
<ds:datastoreItem xmlns:ds="http://schemas.openxmlformats.org/officeDocument/2006/customXml" ds:itemID="{08E549BA-368F-467F-830D-A4F4977DA040}"/>
</file>

<file path=customXml/itemProps2.xml><?xml version="1.0" encoding="utf-8"?>
<ds:datastoreItem xmlns:ds="http://schemas.openxmlformats.org/officeDocument/2006/customXml" ds:itemID="{E39EEDA2-5056-4F8A-B8E0-51B2019C3920}"/>
</file>

<file path=customXml/itemProps3.xml><?xml version="1.0" encoding="utf-8"?>
<ds:datastoreItem xmlns:ds="http://schemas.openxmlformats.org/officeDocument/2006/customXml" ds:itemID="{AE232D3A-A6CE-4E76-B49B-6426F48390FB}"/>
</file>

<file path=docProps/app.xml><?xml version="1.0" encoding="utf-8"?>
<Properties xmlns="http://schemas.openxmlformats.org/officeDocument/2006/extended-properties" xmlns:vt="http://schemas.openxmlformats.org/officeDocument/2006/docPropsVTypes">
  <Template/>
  <TotalTime>8904</TotalTime>
  <Words>696</Words>
  <Application>Microsoft Office PowerPoint</Application>
  <PresentationFormat>A4 210 x 297 mm</PresentationFormat>
  <Paragraphs>60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HGS創英角ｺﾞｼｯｸUB</vt:lpstr>
      <vt:lpstr>Meiryo UI</vt:lpstr>
      <vt:lpstr>ＭＳ Ｐゴシック</vt: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後期高齢者医療制度の 窓口負担について</dc:title>
  <dc:creator>笠井 南芳(kasai-nao)</dc:creator>
  <cp:lastModifiedBy>村野 拓也(murano-takuya)</cp:lastModifiedBy>
  <cp:revision>803</cp:revision>
  <cp:lastPrinted>2020-06-03T00:48:21Z</cp:lastPrinted>
  <dcterms:modified xsi:type="dcterms:W3CDTF">2022-04-25T10:15:16Z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