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4"/>
  </p:handoutMasterIdLst>
  <p:sldIdLst>
    <p:sldId id="256" r:id="rId2"/>
    <p:sldId id="257"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加味 由梨奈(kami-yurina.19f)" initials="加味" lastIdx="6" clrIdx="0">
    <p:extLst>
      <p:ext uri="{19B8F6BF-5375-455C-9EA6-DF929625EA0E}">
        <p15:presenceInfo xmlns:p15="http://schemas.microsoft.com/office/powerpoint/2012/main" userId="S-1-5-21-4175116151-3849908774-3845857867-6150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6914"/>
    <a:srgbClr val="ED8073"/>
    <a:srgbClr val="EA4F49"/>
    <a:srgbClr val="FAE0E3"/>
    <a:srgbClr val="00A0E8"/>
    <a:srgbClr val="EEF7FD"/>
    <a:srgbClr val="FBE3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81"/>
    <p:restoredTop sz="86419"/>
  </p:normalViewPr>
  <p:slideViewPr>
    <p:cSldViewPr snapToGrid="0" snapToObjects="1">
      <p:cViewPr varScale="1">
        <p:scale>
          <a:sx n="127" d="100"/>
          <a:sy n="127" d="100"/>
        </p:scale>
        <p:origin x="132" y="11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9" d="100"/>
          <a:sy n="89" d="100"/>
        </p:scale>
        <p:origin x="310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DAA4F5A8-9198-48F2-9B49-6085AECF6CF6}" type="datetimeFigureOut">
              <a:rPr kumimoji="1" lang="ja-JP" altLang="en-US" smtClean="0"/>
              <a:t>2022/6/1</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23C8538A-2601-4AAE-A7AC-A8BB963F229D}" type="slidenum">
              <a:rPr kumimoji="1" lang="ja-JP" altLang="en-US" smtClean="0"/>
              <a:t>‹#›</a:t>
            </a:fld>
            <a:endParaRPr kumimoji="1" lang="ja-JP" altLang="en-US"/>
          </a:p>
        </p:txBody>
      </p:sp>
    </p:spTree>
    <p:extLst>
      <p:ext uri="{BB962C8B-B14F-4D97-AF65-F5344CB8AC3E}">
        <p14:creationId xmlns:p14="http://schemas.microsoft.com/office/powerpoint/2010/main" val="13016099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9962C4-3551-E24B-9461-E7768A7EA34C}" type="datetimeFigureOut">
              <a:rPr kumimoji="1" lang="ja-JP" altLang="en-US" smtClean="0"/>
              <a:t>2022/6/1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967CDD-C643-8548-B173-7AC3B130C19A}" type="slidenum">
              <a:rPr kumimoji="1" lang="ja-JP" altLang="en-US" smtClean="0"/>
              <a:t>‹#›</a:t>
            </a:fld>
            <a:endParaRPr kumimoji="1" lang="ja-JP" altLang="en-US"/>
          </a:p>
        </p:txBody>
      </p:sp>
    </p:spTree>
    <p:extLst>
      <p:ext uri="{BB962C8B-B14F-4D97-AF65-F5344CB8AC3E}">
        <p14:creationId xmlns:p14="http://schemas.microsoft.com/office/powerpoint/2010/main" val="377981739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19962C4-3551-E24B-9461-E7768A7EA34C}" type="datetimeFigureOut">
              <a:rPr kumimoji="1" lang="ja-JP" altLang="en-US" smtClean="0"/>
              <a:t>2022/6/1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1967CDD-C643-8548-B173-7AC3B130C19A}" type="slidenum">
              <a:rPr kumimoji="1" lang="ja-JP" altLang="en-US" smtClean="0"/>
              <a:t>‹#›</a:t>
            </a:fld>
            <a:endParaRPr kumimoji="1" lang="ja-JP" altLang="en-US"/>
          </a:p>
        </p:txBody>
      </p:sp>
    </p:spTree>
    <p:extLst>
      <p:ext uri="{BB962C8B-B14F-4D97-AF65-F5344CB8AC3E}">
        <p14:creationId xmlns:p14="http://schemas.microsoft.com/office/powerpoint/2010/main" val="1345078066"/>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角丸四角形 89"/>
          <p:cNvSpPr/>
          <p:nvPr/>
        </p:nvSpPr>
        <p:spPr>
          <a:xfrm>
            <a:off x="379769" y="2035460"/>
            <a:ext cx="6111842" cy="2107116"/>
          </a:xfrm>
          <a:prstGeom prst="roundRect">
            <a:avLst>
              <a:gd name="adj" fmla="val 12019"/>
            </a:avLst>
          </a:prstGeom>
          <a:pattFill prst="pct50">
            <a:fgClr>
              <a:srgbClr val="FFFF00"/>
            </a:fgClr>
            <a:bgClr>
              <a:schemeClr val="bg1"/>
            </a:bgClr>
          </a:pattFill>
          <a:ln w="444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C484251E-BFBE-104A-90BC-809AFA0B3D66}"/>
              </a:ext>
            </a:extLst>
          </p:cNvPr>
          <p:cNvSpPr/>
          <p:nvPr/>
        </p:nvSpPr>
        <p:spPr>
          <a:xfrm>
            <a:off x="379768" y="7999484"/>
            <a:ext cx="6112467" cy="13157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E56CA58E-6FFF-8C47-B877-AD86DDCCCCDD}"/>
              </a:ext>
            </a:extLst>
          </p:cNvPr>
          <p:cNvSpPr/>
          <p:nvPr/>
        </p:nvSpPr>
        <p:spPr>
          <a:xfrm>
            <a:off x="379768" y="775713"/>
            <a:ext cx="6112467" cy="11088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7C1E58C-04B4-2C4E-801B-0C9C037D5D75}"/>
              </a:ext>
            </a:extLst>
          </p:cNvPr>
          <p:cNvSpPr txBox="1"/>
          <p:nvPr/>
        </p:nvSpPr>
        <p:spPr>
          <a:xfrm>
            <a:off x="484668" y="303803"/>
            <a:ext cx="1687032" cy="338554"/>
          </a:xfrm>
          <a:prstGeom prst="rect">
            <a:avLst/>
          </a:prstGeom>
          <a:noFill/>
        </p:spPr>
        <p:txBody>
          <a:bodyPr wrap="square" rtlCol="0">
            <a:spAutoFit/>
          </a:bodyPr>
          <a:lstStyle/>
          <a:p>
            <a:r>
              <a:rPr kumimoji="1" lang="ja-JP" altLang="en-US" sz="1600" b="1">
                <a:solidFill>
                  <a:srgbClr val="FF0000"/>
                </a:solidFill>
                <a:latin typeface="MS Gothic" panose="020B0609070205080204" pitchFamily="49" charset="-128"/>
                <a:ea typeface="MS Gothic" panose="020B0609070205080204" pitchFamily="49" charset="-128"/>
              </a:rPr>
              <a:t>大切なお知らせ</a:t>
            </a:r>
          </a:p>
        </p:txBody>
      </p:sp>
      <p:sp>
        <p:nvSpPr>
          <p:cNvPr id="18" name="テキスト ボックス 17">
            <a:extLst>
              <a:ext uri="{FF2B5EF4-FFF2-40B4-BE49-F238E27FC236}">
                <a16:creationId xmlns:a16="http://schemas.microsoft.com/office/drawing/2014/main" id="{C0826FB8-524C-2942-80EE-4EDAEE869BAE}"/>
              </a:ext>
            </a:extLst>
          </p:cNvPr>
          <p:cNvSpPr txBox="1"/>
          <p:nvPr/>
        </p:nvSpPr>
        <p:spPr>
          <a:xfrm>
            <a:off x="1729547" y="851854"/>
            <a:ext cx="4874923" cy="369332"/>
          </a:xfrm>
          <a:prstGeom prst="rect">
            <a:avLst/>
          </a:prstGeom>
          <a:noFill/>
        </p:spPr>
        <p:txBody>
          <a:bodyPr wrap="square" rtlCol="0">
            <a:spAutoFit/>
          </a:bodyPr>
          <a:lstStyle/>
          <a:p>
            <a:pPr>
              <a:spcBef>
                <a:spcPts val="50"/>
              </a:spcBef>
              <a:spcAft>
                <a:spcPts val="50"/>
              </a:spcAft>
            </a:pPr>
            <a:r>
              <a:rPr kumimoji="1" lang="ja-JP" altLang="en-US" b="1" spc="50" dirty="0">
                <a:solidFill>
                  <a:schemeClr val="bg1"/>
                </a:solidFill>
                <a:latin typeface="MS Gothic" panose="020B0609070205080204" pitchFamily="49" charset="-128"/>
                <a:ea typeface="MS Gothic" panose="020B0609070205080204" pitchFamily="49" charset="-128"/>
              </a:rPr>
              <a:t>令和４年度子育て世帯生活支援</a:t>
            </a:r>
            <a:r>
              <a:rPr kumimoji="1" lang="ja-JP" altLang="en-US" b="1" dirty="0">
                <a:solidFill>
                  <a:schemeClr val="bg1"/>
                </a:solidFill>
                <a:latin typeface="MS Gothic" panose="020B0609070205080204" pitchFamily="49" charset="-128"/>
                <a:ea typeface="MS Gothic" panose="020B0609070205080204" pitchFamily="49" charset="-128"/>
              </a:rPr>
              <a:t>特別給付金</a:t>
            </a:r>
            <a:endParaRPr kumimoji="1" lang="ja-JP" altLang="en-US" b="1" spc="50" dirty="0">
              <a:solidFill>
                <a:schemeClr val="bg1"/>
              </a:solidFill>
              <a:latin typeface="MS Gothic" panose="020B0609070205080204" pitchFamily="49" charset="-128"/>
              <a:ea typeface="MS Gothic" panose="020B0609070205080204" pitchFamily="49" charset="-128"/>
            </a:endParaRPr>
          </a:p>
        </p:txBody>
      </p:sp>
      <p:sp>
        <p:nvSpPr>
          <p:cNvPr id="37" name="テキスト ボックス 36">
            <a:extLst>
              <a:ext uri="{FF2B5EF4-FFF2-40B4-BE49-F238E27FC236}">
                <a16:creationId xmlns:a16="http://schemas.microsoft.com/office/drawing/2014/main" id="{392AB177-6C69-7142-A1DF-8AA73B0697F9}"/>
              </a:ext>
            </a:extLst>
          </p:cNvPr>
          <p:cNvSpPr txBox="1"/>
          <p:nvPr/>
        </p:nvSpPr>
        <p:spPr>
          <a:xfrm>
            <a:off x="582573" y="4636858"/>
            <a:ext cx="5179742" cy="400110"/>
          </a:xfrm>
          <a:prstGeom prst="rect">
            <a:avLst/>
          </a:prstGeom>
          <a:noFill/>
        </p:spPr>
        <p:txBody>
          <a:bodyPr wrap="square" rtlCol="0">
            <a:spAutoFit/>
          </a:bodyPr>
          <a:lstStyle/>
          <a:p>
            <a:r>
              <a:rPr kumimoji="1" lang="ja-JP" altLang="en-US" sz="1600" b="1" dirty="0">
                <a:solidFill>
                  <a:srgbClr val="0070C0"/>
                </a:solidFill>
                <a:latin typeface="游ゴシック" panose="020B0400000000000000" pitchFamily="50" charset="-128"/>
                <a:ea typeface="游ゴシック" panose="020B0400000000000000" pitchFamily="50" charset="-128"/>
              </a:rPr>
              <a:t>以下の支給対象者に、児童１人あたり</a:t>
            </a:r>
            <a:r>
              <a:rPr kumimoji="1" lang="ja-JP" altLang="en-US" sz="2000" b="1" u="sng" dirty="0">
                <a:solidFill>
                  <a:srgbClr val="FF0000"/>
                </a:solidFill>
                <a:latin typeface="游ゴシック" panose="020B0400000000000000" pitchFamily="50" charset="-128"/>
                <a:ea typeface="游ゴシック" panose="020B0400000000000000" pitchFamily="50" charset="-128"/>
              </a:rPr>
              <a:t>５万円</a:t>
            </a:r>
            <a:r>
              <a:rPr kumimoji="1" lang="ja-JP" altLang="en-US" sz="1600" b="1" dirty="0">
                <a:solidFill>
                  <a:srgbClr val="0070C0"/>
                </a:solidFill>
                <a:latin typeface="游ゴシック" panose="020B0400000000000000" pitchFamily="50" charset="-128"/>
                <a:ea typeface="游ゴシック" panose="020B0400000000000000" pitchFamily="50" charset="-128"/>
              </a:rPr>
              <a:t>を支給</a:t>
            </a:r>
          </a:p>
        </p:txBody>
      </p:sp>
      <p:sp>
        <p:nvSpPr>
          <p:cNvPr id="59" name="テキスト ボックス 58">
            <a:extLst>
              <a:ext uri="{FF2B5EF4-FFF2-40B4-BE49-F238E27FC236}">
                <a16:creationId xmlns:a16="http://schemas.microsoft.com/office/drawing/2014/main" id="{BE561BB9-3B53-FF4B-A586-4511FD180CB6}"/>
              </a:ext>
            </a:extLst>
          </p:cNvPr>
          <p:cNvSpPr txBox="1"/>
          <p:nvPr/>
        </p:nvSpPr>
        <p:spPr>
          <a:xfrm>
            <a:off x="683674" y="8045498"/>
            <a:ext cx="5653790" cy="338554"/>
          </a:xfrm>
          <a:prstGeom prst="rect">
            <a:avLst/>
          </a:prstGeom>
          <a:noFill/>
        </p:spPr>
        <p:txBody>
          <a:bodyPr wrap="square" rtlCol="0">
            <a:spAutoFit/>
          </a:bodyPr>
          <a:lstStyle/>
          <a:p>
            <a:pPr>
              <a:spcAft>
                <a:spcPts val="50"/>
              </a:spcAft>
            </a:pPr>
            <a:r>
              <a:rPr kumimoji="1" lang="ja-JP" altLang="en-US" sz="1600" b="1" spc="300" dirty="0">
                <a:solidFill>
                  <a:schemeClr val="bg1"/>
                </a:solidFill>
                <a:latin typeface="MS Gothic" panose="020B0609070205080204" pitchFamily="49" charset="-128"/>
                <a:ea typeface="MS Gothic" panose="020B0609070205080204" pitchFamily="49" charset="-128"/>
              </a:rPr>
              <a:t>☎問合せ先：</a:t>
            </a:r>
            <a:r>
              <a:rPr kumimoji="1" lang="ja-JP" altLang="en-US" sz="1600" spc="50" dirty="0">
                <a:solidFill>
                  <a:schemeClr val="bg1"/>
                </a:solidFill>
                <a:latin typeface="MS Gothic" panose="020B0609070205080204" pitchFamily="49" charset="-128"/>
                <a:ea typeface="MS Gothic" panose="020B0609070205080204" pitchFamily="49" charset="-128"/>
              </a:rPr>
              <a:t>厚生労働省 </a:t>
            </a:r>
            <a:r>
              <a:rPr kumimoji="1" lang="ja-JP" altLang="en-US" sz="1600" b="1" spc="50" dirty="0">
                <a:solidFill>
                  <a:schemeClr val="bg1"/>
                </a:solidFill>
                <a:latin typeface="MS Gothic" panose="020B0609070205080204" pitchFamily="49" charset="-128"/>
                <a:ea typeface="MS Gothic" panose="020B0609070205080204" pitchFamily="49" charset="-128"/>
              </a:rPr>
              <a:t>コールセンター</a:t>
            </a:r>
          </a:p>
        </p:txBody>
      </p:sp>
      <p:sp>
        <p:nvSpPr>
          <p:cNvPr id="60" name="テキスト ボックス 59">
            <a:extLst>
              <a:ext uri="{FF2B5EF4-FFF2-40B4-BE49-F238E27FC236}">
                <a16:creationId xmlns:a16="http://schemas.microsoft.com/office/drawing/2014/main" id="{5E798AC3-A2D9-7F4B-9050-9715BF8FD90A}"/>
              </a:ext>
            </a:extLst>
          </p:cNvPr>
          <p:cNvSpPr txBox="1"/>
          <p:nvPr/>
        </p:nvSpPr>
        <p:spPr>
          <a:xfrm>
            <a:off x="806661" y="8301004"/>
            <a:ext cx="2766698" cy="492443"/>
          </a:xfrm>
          <a:prstGeom prst="rect">
            <a:avLst/>
          </a:prstGeom>
          <a:noFill/>
        </p:spPr>
        <p:txBody>
          <a:bodyPr wrap="square" rtlCol="0">
            <a:spAutoFit/>
          </a:bodyPr>
          <a:lstStyle/>
          <a:p>
            <a:r>
              <a:rPr kumimoji="1" lang="en-US" altLang="ja-JP" sz="2600" b="1" spc="300" dirty="0">
                <a:solidFill>
                  <a:schemeClr val="bg1"/>
                </a:solidFill>
                <a:latin typeface="MS Gothic" panose="020B0609070205080204" pitchFamily="49" charset="-128"/>
                <a:ea typeface="MS Gothic" panose="020B0609070205080204" pitchFamily="49" charset="-128"/>
              </a:rPr>
              <a:t>0120-400-903</a:t>
            </a:r>
            <a:endParaRPr kumimoji="1" lang="ja-JP" altLang="en-US" sz="2600" b="1" spc="300" dirty="0">
              <a:solidFill>
                <a:schemeClr val="bg1"/>
              </a:solidFill>
              <a:latin typeface="MS Gothic" panose="020B0609070205080204" pitchFamily="49" charset="-128"/>
              <a:ea typeface="MS Gothic" panose="020B0609070205080204" pitchFamily="49" charset="-128"/>
            </a:endParaRPr>
          </a:p>
        </p:txBody>
      </p:sp>
      <p:sp>
        <p:nvSpPr>
          <p:cNvPr id="61" name="テキスト ボックス 60">
            <a:extLst>
              <a:ext uri="{FF2B5EF4-FFF2-40B4-BE49-F238E27FC236}">
                <a16:creationId xmlns:a16="http://schemas.microsoft.com/office/drawing/2014/main" id="{FFAE2C46-37B7-A145-908E-29505375AEB5}"/>
              </a:ext>
            </a:extLst>
          </p:cNvPr>
          <p:cNvSpPr txBox="1"/>
          <p:nvPr/>
        </p:nvSpPr>
        <p:spPr>
          <a:xfrm>
            <a:off x="3356265" y="8428940"/>
            <a:ext cx="2766697" cy="292388"/>
          </a:xfrm>
          <a:prstGeom prst="rect">
            <a:avLst/>
          </a:prstGeom>
          <a:noFill/>
        </p:spPr>
        <p:txBody>
          <a:bodyPr wrap="square" rtlCol="0">
            <a:spAutoFit/>
          </a:bodyPr>
          <a:lstStyle/>
          <a:p>
            <a:pPr>
              <a:spcAft>
                <a:spcPts val="50"/>
              </a:spcAft>
            </a:pPr>
            <a:r>
              <a:rPr kumimoji="1" lang="ja-JP" altLang="en-US" sz="1300" b="1" spc="100" dirty="0">
                <a:solidFill>
                  <a:schemeClr val="bg1"/>
                </a:solidFill>
                <a:latin typeface="MS Gothic" panose="020B0609070205080204" pitchFamily="49" charset="-128"/>
                <a:ea typeface="MS Gothic" panose="020B0609070205080204" pitchFamily="49" charset="-128"/>
              </a:rPr>
              <a:t>（受付時間</a:t>
            </a:r>
            <a:r>
              <a:rPr kumimoji="1" lang="en-US" altLang="ja-JP" sz="1300" b="1" spc="100" dirty="0">
                <a:solidFill>
                  <a:schemeClr val="bg1"/>
                </a:solidFill>
                <a:latin typeface="MS Gothic" panose="020B0609070205080204" pitchFamily="49" charset="-128"/>
                <a:ea typeface="MS Gothic" panose="020B0609070205080204" pitchFamily="49" charset="-128"/>
              </a:rPr>
              <a:t>:</a:t>
            </a:r>
            <a:r>
              <a:rPr kumimoji="1" lang="ja-JP" altLang="en-US" sz="1300" b="1" spc="100" dirty="0">
                <a:solidFill>
                  <a:schemeClr val="bg1"/>
                </a:solidFill>
                <a:latin typeface="MS Gothic" panose="020B0609070205080204" pitchFamily="49" charset="-128"/>
                <a:ea typeface="MS Gothic" panose="020B0609070205080204" pitchFamily="49" charset="-128"/>
              </a:rPr>
              <a:t>平日</a:t>
            </a:r>
            <a:r>
              <a:rPr kumimoji="1" lang="en-US" altLang="ja-JP" sz="1300" b="1" spc="100" dirty="0">
                <a:solidFill>
                  <a:schemeClr val="bg1"/>
                </a:solidFill>
                <a:latin typeface="MS Gothic" panose="020B0609070205080204" pitchFamily="49" charset="-128"/>
                <a:ea typeface="MS Gothic" panose="020B0609070205080204" pitchFamily="49" charset="-128"/>
              </a:rPr>
              <a:t>9:00</a:t>
            </a:r>
            <a:r>
              <a:rPr kumimoji="1" lang="ja-JP" altLang="en-US" sz="1300" b="1" spc="100" dirty="0">
                <a:solidFill>
                  <a:schemeClr val="bg1"/>
                </a:solidFill>
                <a:latin typeface="MS Gothic" panose="020B0609070205080204" pitchFamily="49" charset="-128"/>
                <a:ea typeface="MS Gothic" panose="020B0609070205080204" pitchFamily="49" charset="-128"/>
              </a:rPr>
              <a:t>～</a:t>
            </a:r>
            <a:r>
              <a:rPr kumimoji="1" lang="en-US" altLang="ja-JP" sz="1300" b="1" spc="100" dirty="0">
                <a:solidFill>
                  <a:schemeClr val="bg1"/>
                </a:solidFill>
                <a:latin typeface="MS Gothic" panose="020B0609070205080204" pitchFamily="49" charset="-128"/>
                <a:ea typeface="MS Gothic" panose="020B0609070205080204" pitchFamily="49" charset="-128"/>
              </a:rPr>
              <a:t>18:00</a:t>
            </a:r>
            <a:r>
              <a:rPr kumimoji="1" lang="ja-JP" altLang="en-US" sz="1300" b="1" spc="100" dirty="0">
                <a:solidFill>
                  <a:schemeClr val="bg1"/>
                </a:solidFill>
                <a:latin typeface="MS Gothic" panose="020B0609070205080204" pitchFamily="49" charset="-128"/>
                <a:ea typeface="MS Gothic" panose="020B0609070205080204" pitchFamily="49" charset="-128"/>
              </a:rPr>
              <a:t>）</a:t>
            </a:r>
          </a:p>
        </p:txBody>
      </p:sp>
      <p:sp>
        <p:nvSpPr>
          <p:cNvPr id="52" name="テキスト ボックス 51">
            <a:extLst>
              <a:ext uri="{FF2B5EF4-FFF2-40B4-BE49-F238E27FC236}">
                <a16:creationId xmlns:a16="http://schemas.microsoft.com/office/drawing/2014/main" id="{2E797F63-51A7-154C-ACCC-7C4ACB84CC7C}"/>
              </a:ext>
            </a:extLst>
          </p:cNvPr>
          <p:cNvSpPr txBox="1"/>
          <p:nvPr/>
        </p:nvSpPr>
        <p:spPr>
          <a:xfrm>
            <a:off x="5953196" y="9345983"/>
            <a:ext cx="609445" cy="253916"/>
          </a:xfrm>
          <a:prstGeom prst="rect">
            <a:avLst/>
          </a:prstGeom>
          <a:noFill/>
        </p:spPr>
        <p:txBody>
          <a:bodyPr wrap="square" rtlCol="0">
            <a:spAutoFit/>
          </a:bodyPr>
          <a:lstStyle/>
          <a:p>
            <a:pPr>
              <a:spcBef>
                <a:spcPts val="50"/>
              </a:spcBef>
              <a:spcAft>
                <a:spcPts val="50"/>
              </a:spcAft>
            </a:pPr>
            <a:r>
              <a:rPr kumimoji="1" lang="ja-JP" altLang="en-US" sz="1050" spc="50" dirty="0">
                <a:latin typeface="MS Gothic" panose="020B0609070205080204" pitchFamily="49" charset="-128"/>
                <a:ea typeface="MS Gothic" panose="020B0609070205080204" pitchFamily="49" charset="-128"/>
              </a:rPr>
              <a:t>で検索</a:t>
            </a:r>
          </a:p>
        </p:txBody>
      </p:sp>
      <p:sp>
        <p:nvSpPr>
          <p:cNvPr id="79" name="テキスト ボックス 78">
            <a:extLst>
              <a:ext uri="{FF2B5EF4-FFF2-40B4-BE49-F238E27FC236}">
                <a16:creationId xmlns:a16="http://schemas.microsoft.com/office/drawing/2014/main" id="{FFD92582-3263-8D40-86D8-3EB15373FA9E}"/>
              </a:ext>
            </a:extLst>
          </p:cNvPr>
          <p:cNvSpPr txBox="1"/>
          <p:nvPr/>
        </p:nvSpPr>
        <p:spPr>
          <a:xfrm>
            <a:off x="721941" y="8748351"/>
            <a:ext cx="5615523" cy="446276"/>
          </a:xfrm>
          <a:prstGeom prst="rect">
            <a:avLst/>
          </a:prstGeom>
          <a:noFill/>
        </p:spPr>
        <p:txBody>
          <a:bodyPr wrap="square" rtlCol="0">
            <a:spAutoFit/>
          </a:bodyPr>
          <a:lstStyle/>
          <a:p>
            <a:pPr>
              <a:spcBef>
                <a:spcPts val="100"/>
              </a:spcBef>
              <a:spcAft>
                <a:spcPts val="100"/>
              </a:spcAft>
            </a:pPr>
            <a:r>
              <a:rPr kumimoji="1" lang="ja-JP" altLang="en-US" sz="1150" spc="70" dirty="0">
                <a:solidFill>
                  <a:schemeClr val="bg1"/>
                </a:solidFill>
                <a:latin typeface="MS Gothic" panose="020B0609070205080204" pitchFamily="49" charset="-128"/>
                <a:ea typeface="MS Gothic" panose="020B0609070205080204" pitchFamily="49" charset="-128"/>
              </a:rPr>
              <a:t>詳しい申請方法は、「あいくる保健福祉課福祉障がいグループ（☎</a:t>
            </a:r>
            <a:r>
              <a:rPr kumimoji="1" lang="en-US" altLang="ja-JP" sz="1150" spc="70" dirty="0">
                <a:solidFill>
                  <a:schemeClr val="bg1"/>
                </a:solidFill>
                <a:latin typeface="MS Gothic" panose="020B0609070205080204" pitchFamily="49" charset="-128"/>
                <a:ea typeface="MS Gothic" panose="020B0609070205080204" pitchFamily="49" charset="-128"/>
              </a:rPr>
              <a:t>011-378-5888</a:t>
            </a:r>
            <a:r>
              <a:rPr kumimoji="1" lang="ja-JP" altLang="en-US" sz="1150" spc="70" dirty="0">
                <a:solidFill>
                  <a:schemeClr val="bg1"/>
                </a:solidFill>
                <a:latin typeface="MS Gothic" panose="020B0609070205080204" pitchFamily="49" charset="-128"/>
                <a:ea typeface="MS Gothic" panose="020B0609070205080204" pitchFamily="49" charset="-128"/>
              </a:rPr>
              <a:t>）」までお問い合わせください。</a:t>
            </a:r>
          </a:p>
        </p:txBody>
      </p:sp>
      <p:pic>
        <p:nvPicPr>
          <p:cNvPr id="2" name="図 1">
            <a:extLst>
              <a:ext uri="{FF2B5EF4-FFF2-40B4-BE49-F238E27FC236}">
                <a16:creationId xmlns:a16="http://schemas.microsoft.com/office/drawing/2014/main" id="{4E27472A-ECAE-6D4A-837A-5D08767A7543}"/>
              </a:ext>
            </a:extLst>
          </p:cNvPr>
          <p:cNvPicPr>
            <a:picLocks noChangeAspect="1"/>
          </p:cNvPicPr>
          <p:nvPr/>
        </p:nvPicPr>
        <p:blipFill>
          <a:blip r:embed="rId2"/>
          <a:stretch>
            <a:fillRect/>
          </a:stretch>
        </p:blipFill>
        <p:spPr>
          <a:xfrm>
            <a:off x="417675" y="629812"/>
            <a:ext cx="1273965" cy="1273965"/>
          </a:xfrm>
          <a:prstGeom prst="rect">
            <a:avLst/>
          </a:prstGeom>
        </p:spPr>
      </p:pic>
      <p:pic>
        <p:nvPicPr>
          <p:cNvPr id="5" name="図 4" descr="黒い背景と白い文字&#10;&#10;自動的に生成された説明">
            <a:extLst>
              <a:ext uri="{FF2B5EF4-FFF2-40B4-BE49-F238E27FC236}">
                <a16:creationId xmlns:a16="http://schemas.microsoft.com/office/drawing/2014/main" id="{683387F7-8E8D-2E4B-BA00-D4B0FAB5BF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4894" y="307107"/>
            <a:ext cx="1367272" cy="446162"/>
          </a:xfrm>
          <a:prstGeom prst="rect">
            <a:avLst/>
          </a:prstGeom>
        </p:spPr>
      </p:pic>
      <p:sp>
        <p:nvSpPr>
          <p:cNvPr id="4" name="角丸四角形 3"/>
          <p:cNvSpPr/>
          <p:nvPr/>
        </p:nvSpPr>
        <p:spPr>
          <a:xfrm>
            <a:off x="1961607" y="1330687"/>
            <a:ext cx="4466912" cy="404205"/>
          </a:xfrm>
          <a:prstGeom prst="round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C0826FB8-524C-2942-80EE-4EDAEE869BAE}"/>
              </a:ext>
            </a:extLst>
          </p:cNvPr>
          <p:cNvSpPr txBox="1"/>
          <p:nvPr/>
        </p:nvSpPr>
        <p:spPr>
          <a:xfrm>
            <a:off x="1961607" y="1362506"/>
            <a:ext cx="4495704" cy="338554"/>
          </a:xfrm>
          <a:prstGeom prst="rect">
            <a:avLst/>
          </a:prstGeom>
          <a:noFill/>
        </p:spPr>
        <p:txBody>
          <a:bodyPr wrap="square" rtlCol="0">
            <a:spAutoFit/>
          </a:bodyPr>
          <a:lstStyle/>
          <a:p>
            <a:pPr algn="ctr">
              <a:spcBef>
                <a:spcPts val="50"/>
              </a:spcBef>
              <a:spcAft>
                <a:spcPts val="50"/>
              </a:spcAft>
            </a:pPr>
            <a:r>
              <a:rPr kumimoji="1" lang="ja-JP" altLang="en-US" sz="1600" b="1" spc="-30" dirty="0">
                <a:solidFill>
                  <a:srgbClr val="FF0000"/>
                </a:solidFill>
                <a:latin typeface="游ゴシック" panose="020B0400000000000000" pitchFamily="50" charset="-128"/>
                <a:ea typeface="游ゴシック" panose="020B0400000000000000" pitchFamily="50" charset="-128"/>
              </a:rPr>
              <a:t>離婚した</a:t>
            </a:r>
            <a:r>
              <a:rPr kumimoji="1" lang="ja-JP" altLang="en-US" sz="1000" b="1" spc="-30" dirty="0">
                <a:solidFill>
                  <a:srgbClr val="FF0000"/>
                </a:solidFill>
                <a:latin typeface="游ゴシック" panose="020B0400000000000000" pitchFamily="50" charset="-128"/>
                <a:ea typeface="游ゴシック" panose="020B0400000000000000" pitchFamily="50" charset="-128"/>
              </a:rPr>
              <a:t> </a:t>
            </a:r>
            <a:r>
              <a:rPr kumimoji="1" lang="en-US" altLang="ja-JP" sz="1600" b="1" spc="-30" dirty="0">
                <a:solidFill>
                  <a:srgbClr val="FF0000"/>
                </a:solidFill>
                <a:latin typeface="游ゴシック" panose="020B0400000000000000" pitchFamily="50" charset="-128"/>
                <a:ea typeface="游ゴシック" panose="020B0400000000000000" pitchFamily="50" charset="-128"/>
              </a:rPr>
              <a:t>(</a:t>
            </a:r>
            <a:r>
              <a:rPr kumimoji="1" lang="ja-JP" altLang="en-US" sz="1600" b="1" spc="-30" dirty="0">
                <a:solidFill>
                  <a:srgbClr val="FF0000"/>
                </a:solidFill>
                <a:latin typeface="游ゴシック" panose="020B0400000000000000" pitchFamily="50" charset="-128"/>
                <a:ea typeface="游ゴシック" panose="020B0400000000000000" pitchFamily="50" charset="-128"/>
              </a:rPr>
              <a:t>又は協議中の</a:t>
            </a:r>
            <a:r>
              <a:rPr kumimoji="1" lang="en-US" altLang="ja-JP" sz="1600" b="1" spc="-30" dirty="0">
                <a:solidFill>
                  <a:srgbClr val="FF0000"/>
                </a:solidFill>
                <a:latin typeface="游ゴシック" panose="020B0400000000000000" pitchFamily="50" charset="-128"/>
                <a:ea typeface="游ゴシック" panose="020B0400000000000000" pitchFamily="50" charset="-128"/>
              </a:rPr>
              <a:t>)</a:t>
            </a:r>
            <a:r>
              <a:rPr kumimoji="1" lang="en-US" altLang="ja-JP" sz="1000" b="1" spc="-30" dirty="0">
                <a:solidFill>
                  <a:srgbClr val="FF0000"/>
                </a:solidFill>
                <a:latin typeface="游ゴシック" panose="020B0400000000000000" pitchFamily="50" charset="-128"/>
                <a:ea typeface="游ゴシック" panose="020B0400000000000000" pitchFamily="50" charset="-128"/>
              </a:rPr>
              <a:t> </a:t>
            </a:r>
            <a:r>
              <a:rPr kumimoji="1" lang="ja-JP" altLang="en-US" sz="1600" b="1" spc="-30" dirty="0">
                <a:solidFill>
                  <a:srgbClr val="FF0000"/>
                </a:solidFill>
                <a:latin typeface="游ゴシック" panose="020B0400000000000000" pitchFamily="50" charset="-128"/>
                <a:ea typeface="游ゴシック" panose="020B0400000000000000" pitchFamily="50" charset="-128"/>
              </a:rPr>
              <a:t>方、ＤＶ避難中の方へ</a:t>
            </a:r>
          </a:p>
        </p:txBody>
      </p:sp>
      <p:grpSp>
        <p:nvGrpSpPr>
          <p:cNvPr id="70" name="グループ化 69">
            <a:extLst>
              <a:ext uri="{FF2B5EF4-FFF2-40B4-BE49-F238E27FC236}">
                <a16:creationId xmlns:a16="http://schemas.microsoft.com/office/drawing/2014/main" id="{642AA269-7918-7D46-8F25-CC61B5B61C4A}"/>
              </a:ext>
            </a:extLst>
          </p:cNvPr>
          <p:cNvGrpSpPr/>
          <p:nvPr/>
        </p:nvGrpSpPr>
        <p:grpSpPr>
          <a:xfrm>
            <a:off x="504681" y="4306596"/>
            <a:ext cx="5883809" cy="354855"/>
            <a:chOff x="504681" y="2599570"/>
            <a:chExt cx="5883809" cy="422158"/>
          </a:xfrm>
        </p:grpSpPr>
        <p:sp>
          <p:nvSpPr>
            <p:cNvPr id="71" name="正方形/長方形 70">
              <a:extLst>
                <a:ext uri="{FF2B5EF4-FFF2-40B4-BE49-F238E27FC236}">
                  <a16:creationId xmlns:a16="http://schemas.microsoft.com/office/drawing/2014/main" id="{7B69ABCB-9FF9-A945-96B0-3EB940D6020C}"/>
                </a:ext>
              </a:extLst>
            </p:cNvPr>
            <p:cNvSpPr/>
            <p:nvPr/>
          </p:nvSpPr>
          <p:spPr>
            <a:xfrm>
              <a:off x="504682" y="2599570"/>
              <a:ext cx="5883808" cy="422158"/>
            </a:xfrm>
            <a:prstGeom prst="rect">
              <a:avLst/>
            </a:prstGeom>
            <a:solidFill>
              <a:srgbClr val="EE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extLst>
                <a:ext uri="{FF2B5EF4-FFF2-40B4-BE49-F238E27FC236}">
                  <a16:creationId xmlns:a16="http://schemas.microsoft.com/office/drawing/2014/main" id="{8BCE861F-4D2A-654B-BA67-A868CF918543}"/>
                </a:ext>
              </a:extLst>
            </p:cNvPr>
            <p:cNvSpPr/>
            <p:nvPr/>
          </p:nvSpPr>
          <p:spPr>
            <a:xfrm>
              <a:off x="504681" y="2599570"/>
              <a:ext cx="118462" cy="42215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テキスト ボックス 74">
            <a:extLst>
              <a:ext uri="{FF2B5EF4-FFF2-40B4-BE49-F238E27FC236}">
                <a16:creationId xmlns:a16="http://schemas.microsoft.com/office/drawing/2014/main" id="{392AB177-6C69-7142-A1DF-8AA73B0697F9}"/>
              </a:ext>
            </a:extLst>
          </p:cNvPr>
          <p:cNvSpPr txBox="1"/>
          <p:nvPr/>
        </p:nvSpPr>
        <p:spPr>
          <a:xfrm>
            <a:off x="622209" y="4291044"/>
            <a:ext cx="5766281" cy="338554"/>
          </a:xfrm>
          <a:prstGeom prst="rect">
            <a:avLst/>
          </a:prstGeom>
          <a:noFill/>
        </p:spPr>
        <p:txBody>
          <a:bodyPr wrap="square" rtlCol="0">
            <a:spAutoFit/>
          </a:bodyPr>
          <a:lstStyle/>
          <a:p>
            <a:r>
              <a:rPr kumimoji="1" lang="ja-JP" altLang="en-US" sz="1600" dirty="0">
                <a:latin typeface="MS Gothic" panose="020B0609070205080204" pitchFamily="49" charset="-128"/>
                <a:ea typeface="MS Gothic" panose="020B0609070205080204" pitchFamily="49" charset="-128"/>
              </a:rPr>
              <a:t>子育て世帯生活支援特別給付金の概要</a:t>
            </a:r>
            <a:endParaRPr kumimoji="1" lang="ja-JP" altLang="en-US" sz="1400" dirty="0">
              <a:latin typeface="MS Gothic" panose="020B0609070205080204" pitchFamily="49" charset="-128"/>
              <a:ea typeface="MS Gothic" panose="020B0609070205080204" pitchFamily="49" charset="-128"/>
            </a:endParaRPr>
          </a:p>
        </p:txBody>
      </p:sp>
      <p:sp>
        <p:nvSpPr>
          <p:cNvPr id="16" name="正方形/長方形 15">
            <a:extLst>
              <a:ext uri="{FF2B5EF4-FFF2-40B4-BE49-F238E27FC236}">
                <a16:creationId xmlns:a16="http://schemas.microsoft.com/office/drawing/2014/main" id="{9622FD6E-43A4-F042-AC1F-5D16D2B233A9}"/>
              </a:ext>
            </a:extLst>
          </p:cNvPr>
          <p:cNvSpPr/>
          <p:nvPr/>
        </p:nvSpPr>
        <p:spPr>
          <a:xfrm>
            <a:off x="504680" y="6837389"/>
            <a:ext cx="5897394" cy="1029614"/>
          </a:xfrm>
          <a:prstGeom prst="rect">
            <a:avLst/>
          </a:prstGeom>
          <a:solidFill>
            <a:srgbClr val="EEF7FD"/>
          </a:solidFill>
          <a:ln w="9525">
            <a:solidFill>
              <a:srgbClr val="00A0E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角丸四角形 71">
            <a:extLst>
              <a:ext uri="{FF2B5EF4-FFF2-40B4-BE49-F238E27FC236}">
                <a16:creationId xmlns:a16="http://schemas.microsoft.com/office/drawing/2014/main" id="{FA798135-2A01-B84E-9CCB-16C45268ADDD}"/>
              </a:ext>
            </a:extLst>
          </p:cNvPr>
          <p:cNvSpPr/>
          <p:nvPr/>
        </p:nvSpPr>
        <p:spPr>
          <a:xfrm>
            <a:off x="582573" y="7135304"/>
            <a:ext cx="5734114" cy="665438"/>
          </a:xfrm>
          <a:prstGeom prst="roundRect">
            <a:avLst>
              <a:gd name="adj" fmla="val 13246"/>
            </a:avLst>
          </a:prstGeom>
          <a:solidFill>
            <a:schemeClr val="bg1"/>
          </a:solidFill>
          <a:ln w="6350">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23143" y="6813468"/>
            <a:ext cx="2074766" cy="307777"/>
          </a:xfrm>
          <a:prstGeom prst="rect">
            <a:avLst/>
          </a:prstGeom>
          <a:noFill/>
        </p:spPr>
        <p:txBody>
          <a:bodyPr wrap="square" rtlCol="0">
            <a:spAutoFit/>
          </a:bodyPr>
          <a:lstStyle/>
          <a:p>
            <a:r>
              <a:rPr kumimoji="1" lang="ja-JP" altLang="en-US" sz="1400" b="1" u="sng" dirty="0">
                <a:solidFill>
                  <a:srgbClr val="0070C0"/>
                </a:solidFill>
                <a:latin typeface="ＭＳ Ｐゴシック" panose="020B0600070205080204" pitchFamily="50" charset="-128"/>
                <a:ea typeface="ＭＳ Ｐゴシック" panose="020B0600070205080204" pitchFamily="50" charset="-128"/>
              </a:rPr>
              <a:t>（ひとり親世帯分）</a:t>
            </a:r>
          </a:p>
        </p:txBody>
      </p:sp>
      <p:sp>
        <p:nvSpPr>
          <p:cNvPr id="80" name="テキスト ボックス 79">
            <a:extLst>
              <a:ext uri="{FF2B5EF4-FFF2-40B4-BE49-F238E27FC236}">
                <a16:creationId xmlns:a16="http://schemas.microsoft.com/office/drawing/2014/main" id="{8741555D-1E53-A948-90AC-2C66DB38892C}"/>
              </a:ext>
            </a:extLst>
          </p:cNvPr>
          <p:cNvSpPr txBox="1"/>
          <p:nvPr/>
        </p:nvSpPr>
        <p:spPr>
          <a:xfrm>
            <a:off x="946494" y="7119483"/>
            <a:ext cx="5400368" cy="697627"/>
          </a:xfrm>
          <a:prstGeom prst="rect">
            <a:avLst/>
          </a:prstGeom>
          <a:noFill/>
        </p:spPr>
        <p:txBody>
          <a:bodyPr wrap="square" rtlCol="0">
            <a:spAutoFit/>
          </a:bodyPr>
          <a:lstStyle/>
          <a:p>
            <a:pPr>
              <a:spcBef>
                <a:spcPts val="50"/>
              </a:spcBef>
              <a:spcAft>
                <a:spcPts val="50"/>
              </a:spcAft>
            </a:pPr>
            <a:r>
              <a:rPr kumimoji="1" lang="ja-JP" altLang="en-US" sz="1200" b="1" u="sng" spc="200" dirty="0">
                <a:solidFill>
                  <a:srgbClr val="FF0000"/>
                </a:solidFill>
                <a:latin typeface="MS PGothic" panose="020B0600070205080204" pitchFamily="34" charset="-128"/>
                <a:ea typeface="MS PGothic" panose="020B0600070205080204" pitchFamily="34" charset="-128"/>
              </a:rPr>
              <a:t>令和４年</a:t>
            </a:r>
            <a:r>
              <a:rPr kumimoji="1" lang="en-US" altLang="ja-JP" sz="1200" b="1" u="sng" spc="200" dirty="0">
                <a:solidFill>
                  <a:srgbClr val="FF0000"/>
                </a:solidFill>
                <a:latin typeface="MS PGothic" panose="020B0600070205080204" pitchFamily="34" charset="-128"/>
                <a:ea typeface="MS PGothic" panose="020B0600070205080204" pitchFamily="34" charset="-128"/>
              </a:rPr>
              <a:t>4</a:t>
            </a:r>
            <a:r>
              <a:rPr kumimoji="1" lang="ja-JP" altLang="en-US" sz="1200" b="1" u="sng" spc="200" dirty="0">
                <a:solidFill>
                  <a:srgbClr val="FF0000"/>
                </a:solidFill>
                <a:latin typeface="MS PGothic" panose="020B0600070205080204" pitchFamily="34" charset="-128"/>
                <a:ea typeface="MS PGothic" panose="020B0600070205080204" pitchFamily="34" charset="-128"/>
              </a:rPr>
              <a:t>月分児童扶養手当受給者</a:t>
            </a:r>
            <a:endParaRPr kumimoji="1" lang="en-US" altLang="ja-JP" sz="1200" spc="200" dirty="0">
              <a:latin typeface="MS PGothic" panose="020B0600070205080204" pitchFamily="34" charset="-128"/>
              <a:ea typeface="MS PGothic" panose="020B0600070205080204" pitchFamily="34" charset="-128"/>
            </a:endParaRPr>
          </a:p>
          <a:p>
            <a:pPr>
              <a:spcBef>
                <a:spcPts val="50"/>
              </a:spcBef>
              <a:spcAft>
                <a:spcPts val="50"/>
              </a:spcAft>
            </a:pPr>
            <a:r>
              <a:rPr kumimoji="1" lang="ja-JP" altLang="en-US" sz="1200" dirty="0">
                <a:latin typeface="MS PGothic" panose="020B0600070205080204" pitchFamily="34" charset="-128"/>
                <a:ea typeface="MS PGothic" panose="020B0600070205080204" pitchFamily="34" charset="-128"/>
              </a:rPr>
              <a:t>公的年金等の受給により令和</a:t>
            </a:r>
            <a:r>
              <a:rPr kumimoji="1" lang="en-US" altLang="ja-JP" sz="1200" dirty="0">
                <a:latin typeface="MS PGothic" panose="020B0600070205080204" pitchFamily="34" charset="-128"/>
                <a:ea typeface="MS PGothic" panose="020B0600070205080204" pitchFamily="34" charset="-128"/>
              </a:rPr>
              <a:t>4</a:t>
            </a:r>
            <a:r>
              <a:rPr kumimoji="1" lang="ja-JP" altLang="en-US" sz="1200" dirty="0">
                <a:latin typeface="MS PGothic" panose="020B0600070205080204" pitchFamily="34" charset="-128"/>
                <a:ea typeface="MS PGothic" panose="020B0600070205080204" pitchFamily="34" charset="-128"/>
              </a:rPr>
              <a:t>年</a:t>
            </a:r>
            <a:r>
              <a:rPr kumimoji="1" lang="en-US" altLang="ja-JP" sz="1200" dirty="0">
                <a:latin typeface="MS PGothic" panose="020B0600070205080204" pitchFamily="34" charset="-128"/>
                <a:ea typeface="MS PGothic" panose="020B0600070205080204" pitchFamily="34" charset="-128"/>
              </a:rPr>
              <a:t>4</a:t>
            </a:r>
            <a:r>
              <a:rPr kumimoji="1" lang="ja-JP" altLang="en-US" sz="1200" dirty="0">
                <a:latin typeface="MS PGothic" panose="020B0600070205080204" pitchFamily="34" charset="-128"/>
                <a:ea typeface="MS PGothic" panose="020B0600070205080204" pitchFamily="34" charset="-128"/>
              </a:rPr>
              <a:t>月分児童扶養手当の支給を受けていない方</a:t>
            </a:r>
          </a:p>
          <a:p>
            <a:pPr>
              <a:spcBef>
                <a:spcPts val="50"/>
              </a:spcBef>
              <a:spcAft>
                <a:spcPts val="50"/>
              </a:spcAft>
            </a:pPr>
            <a:r>
              <a:rPr kumimoji="1" lang="ja-JP" altLang="en-US" sz="1200" spc="150" dirty="0">
                <a:latin typeface="MS PGothic" panose="020B0600070205080204" pitchFamily="34" charset="-128"/>
                <a:ea typeface="MS PGothic" panose="020B0600070205080204" pitchFamily="34" charset="-128"/>
              </a:rPr>
              <a:t>家計が急変し収入が①と同水準となっている方</a:t>
            </a:r>
          </a:p>
        </p:txBody>
      </p:sp>
      <p:sp>
        <p:nvSpPr>
          <p:cNvPr id="81" name="テキスト ボックス 80">
            <a:extLst>
              <a:ext uri="{FF2B5EF4-FFF2-40B4-BE49-F238E27FC236}">
                <a16:creationId xmlns:a16="http://schemas.microsoft.com/office/drawing/2014/main" id="{8741555D-1E53-A948-90AC-2C66DB38892C}"/>
              </a:ext>
            </a:extLst>
          </p:cNvPr>
          <p:cNvSpPr txBox="1"/>
          <p:nvPr/>
        </p:nvSpPr>
        <p:spPr>
          <a:xfrm>
            <a:off x="593294" y="7119483"/>
            <a:ext cx="521277" cy="697627"/>
          </a:xfrm>
          <a:prstGeom prst="rect">
            <a:avLst/>
          </a:prstGeom>
          <a:noFill/>
        </p:spPr>
        <p:txBody>
          <a:bodyPr wrap="square" rtlCol="0">
            <a:spAutoFit/>
          </a:bodyPr>
          <a:lstStyle/>
          <a:p>
            <a:pPr>
              <a:spcBef>
                <a:spcPts val="50"/>
              </a:spcBef>
              <a:spcAft>
                <a:spcPts val="50"/>
              </a:spcAft>
            </a:pPr>
            <a:r>
              <a:rPr kumimoji="1" lang="ja-JP" altLang="en-US" sz="1200" dirty="0">
                <a:latin typeface="MS PGothic" panose="020B0600070205080204" pitchFamily="34" charset="-128"/>
                <a:ea typeface="MS PGothic" panose="020B0600070205080204" pitchFamily="34" charset="-128"/>
              </a:rPr>
              <a:t>①</a:t>
            </a:r>
            <a:endParaRPr kumimoji="1" lang="en-US" altLang="ja-JP" sz="1200" dirty="0">
              <a:latin typeface="MS PGothic" panose="020B0600070205080204" pitchFamily="34" charset="-128"/>
              <a:ea typeface="MS PGothic" panose="020B0600070205080204" pitchFamily="34" charset="-128"/>
            </a:endParaRPr>
          </a:p>
          <a:p>
            <a:pPr>
              <a:spcBef>
                <a:spcPts val="50"/>
              </a:spcBef>
              <a:spcAft>
                <a:spcPts val="50"/>
              </a:spcAft>
            </a:pPr>
            <a:r>
              <a:rPr kumimoji="1" lang="ja-JP" altLang="en-US" sz="1200" spc="100" dirty="0">
                <a:latin typeface="MS PGothic" panose="020B0600070205080204" pitchFamily="34" charset="-128"/>
                <a:ea typeface="MS PGothic" panose="020B0600070205080204" pitchFamily="34" charset="-128"/>
              </a:rPr>
              <a:t>②</a:t>
            </a:r>
            <a:endParaRPr kumimoji="1" lang="en-US" altLang="ja-JP" sz="1200" spc="100" dirty="0">
              <a:latin typeface="MS PGothic" panose="020B0600070205080204" pitchFamily="34" charset="-128"/>
              <a:ea typeface="MS PGothic" panose="020B0600070205080204" pitchFamily="34" charset="-128"/>
            </a:endParaRPr>
          </a:p>
          <a:p>
            <a:pPr>
              <a:spcBef>
                <a:spcPts val="50"/>
              </a:spcBef>
              <a:spcAft>
                <a:spcPts val="50"/>
              </a:spcAft>
            </a:pPr>
            <a:r>
              <a:rPr kumimoji="1" lang="ja-JP" altLang="en-US" sz="1200" spc="100" dirty="0">
                <a:latin typeface="MS PGothic" panose="020B0600070205080204" pitchFamily="34" charset="-128"/>
                <a:ea typeface="MS PGothic" panose="020B0600070205080204" pitchFamily="34" charset="-128"/>
              </a:rPr>
              <a:t>③</a:t>
            </a:r>
          </a:p>
        </p:txBody>
      </p:sp>
      <p:sp>
        <p:nvSpPr>
          <p:cNvPr id="89" name="正方形/長方形 88">
            <a:extLst>
              <a:ext uri="{FF2B5EF4-FFF2-40B4-BE49-F238E27FC236}">
                <a16:creationId xmlns:a16="http://schemas.microsoft.com/office/drawing/2014/main" id="{9622FD6E-43A4-F042-AC1F-5D16D2B233A9}"/>
              </a:ext>
            </a:extLst>
          </p:cNvPr>
          <p:cNvSpPr/>
          <p:nvPr/>
        </p:nvSpPr>
        <p:spPr>
          <a:xfrm>
            <a:off x="504680" y="5004320"/>
            <a:ext cx="5897394" cy="1767614"/>
          </a:xfrm>
          <a:prstGeom prst="rect">
            <a:avLst/>
          </a:prstGeom>
          <a:solidFill>
            <a:srgbClr val="EEF7FD"/>
          </a:solidFill>
          <a:ln w="9525">
            <a:solidFill>
              <a:srgbClr val="00A0E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角丸四角形 87">
            <a:extLst>
              <a:ext uri="{FF2B5EF4-FFF2-40B4-BE49-F238E27FC236}">
                <a16:creationId xmlns:a16="http://schemas.microsoft.com/office/drawing/2014/main" id="{FA798135-2A01-B84E-9CCB-16C45268ADDD}"/>
              </a:ext>
            </a:extLst>
          </p:cNvPr>
          <p:cNvSpPr/>
          <p:nvPr/>
        </p:nvSpPr>
        <p:spPr>
          <a:xfrm>
            <a:off x="593294" y="5569921"/>
            <a:ext cx="5723393" cy="487386"/>
          </a:xfrm>
          <a:prstGeom prst="roundRect">
            <a:avLst>
              <a:gd name="adj" fmla="val 14676"/>
            </a:avLst>
          </a:prstGeom>
          <a:solidFill>
            <a:schemeClr val="bg1"/>
          </a:solidFill>
          <a:ln w="6350">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角丸四角形 72">
            <a:extLst>
              <a:ext uri="{FF2B5EF4-FFF2-40B4-BE49-F238E27FC236}">
                <a16:creationId xmlns:a16="http://schemas.microsoft.com/office/drawing/2014/main" id="{5DFAC3EE-2264-AF41-A48C-669E11EA4EC1}"/>
              </a:ext>
            </a:extLst>
          </p:cNvPr>
          <p:cNvSpPr/>
          <p:nvPr/>
        </p:nvSpPr>
        <p:spPr>
          <a:xfrm>
            <a:off x="593294" y="6120981"/>
            <a:ext cx="5723393" cy="585695"/>
          </a:xfrm>
          <a:prstGeom prst="roundRect">
            <a:avLst>
              <a:gd name="adj" fmla="val 13500"/>
            </a:avLst>
          </a:prstGeom>
          <a:solidFill>
            <a:schemeClr val="bg1"/>
          </a:solidFill>
          <a:ln w="6350">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8741555D-1E53-A948-90AC-2C66DB38892C}"/>
              </a:ext>
            </a:extLst>
          </p:cNvPr>
          <p:cNvSpPr txBox="1"/>
          <p:nvPr/>
        </p:nvSpPr>
        <p:spPr>
          <a:xfrm>
            <a:off x="973814" y="5565652"/>
            <a:ext cx="4898320" cy="276999"/>
          </a:xfrm>
          <a:prstGeom prst="rect">
            <a:avLst/>
          </a:prstGeom>
          <a:noFill/>
        </p:spPr>
        <p:txBody>
          <a:bodyPr wrap="square" rtlCol="0">
            <a:spAutoFit/>
          </a:bodyPr>
          <a:lstStyle/>
          <a:p>
            <a:pPr algn="dist">
              <a:spcBef>
                <a:spcPts val="50"/>
              </a:spcBef>
              <a:spcAft>
                <a:spcPts val="50"/>
              </a:spcAft>
            </a:pPr>
            <a:r>
              <a:rPr kumimoji="1" lang="en-US" altLang="ja-JP" sz="1200" b="1" u="sng" dirty="0">
                <a:solidFill>
                  <a:srgbClr val="FF0000"/>
                </a:solidFill>
                <a:latin typeface="MS PGothic" panose="020B0600070205080204" pitchFamily="34" charset="-128"/>
                <a:ea typeface="MS PGothic" panose="020B0600070205080204" pitchFamily="34" charset="-128"/>
              </a:rPr>
              <a:t>18</a:t>
            </a:r>
            <a:r>
              <a:rPr kumimoji="1" lang="ja-JP" altLang="en-US" sz="1200" b="1" u="sng" dirty="0">
                <a:solidFill>
                  <a:srgbClr val="FF0000"/>
                </a:solidFill>
                <a:latin typeface="MS PGothic" panose="020B0600070205080204" pitchFamily="34" charset="-128"/>
                <a:ea typeface="MS PGothic" panose="020B0600070205080204" pitchFamily="34" charset="-128"/>
              </a:rPr>
              <a:t>歳未満の児童</a:t>
            </a:r>
            <a:r>
              <a:rPr kumimoji="1" lang="en-US" altLang="ja-JP" sz="1200" dirty="0">
                <a:latin typeface="MS PGothic" panose="020B0600070205080204" pitchFamily="34" charset="-128"/>
                <a:ea typeface="MS PGothic" panose="020B0600070205080204" pitchFamily="34" charset="-128"/>
              </a:rPr>
              <a:t>(</a:t>
            </a:r>
            <a:r>
              <a:rPr kumimoji="1" lang="ja-JP" altLang="en-US" sz="1200" dirty="0">
                <a:latin typeface="MS PGothic" panose="020B0600070205080204" pitchFamily="34" charset="-128"/>
                <a:ea typeface="MS PGothic" panose="020B0600070205080204" pitchFamily="34" charset="-128"/>
              </a:rPr>
              <a:t>障害児の場合</a:t>
            </a:r>
            <a:r>
              <a:rPr kumimoji="1" lang="en-US" altLang="ja-JP" sz="1200" dirty="0">
                <a:latin typeface="MS PGothic" panose="020B0600070205080204" pitchFamily="34" charset="-128"/>
                <a:ea typeface="MS PGothic" panose="020B0600070205080204" pitchFamily="34" charset="-128"/>
              </a:rPr>
              <a:t>､</a:t>
            </a:r>
            <a:r>
              <a:rPr kumimoji="1" lang="en-US" altLang="ja-JP" sz="1200" b="1" u="sng" dirty="0">
                <a:solidFill>
                  <a:srgbClr val="FF0000"/>
                </a:solidFill>
                <a:latin typeface="MS PGothic" panose="020B0600070205080204" pitchFamily="34" charset="-128"/>
                <a:ea typeface="MS PGothic" panose="020B0600070205080204" pitchFamily="34" charset="-128"/>
              </a:rPr>
              <a:t>20</a:t>
            </a:r>
            <a:r>
              <a:rPr kumimoji="1" lang="ja-JP" altLang="en-US" sz="1200" b="1" u="sng" dirty="0">
                <a:solidFill>
                  <a:srgbClr val="FF0000"/>
                </a:solidFill>
                <a:latin typeface="MS PGothic" panose="020B0600070205080204" pitchFamily="34" charset="-128"/>
                <a:ea typeface="MS PGothic" panose="020B0600070205080204" pitchFamily="34" charset="-128"/>
              </a:rPr>
              <a:t>歳未満</a:t>
            </a:r>
            <a:r>
              <a:rPr kumimoji="1" lang="en-US" altLang="ja-JP" sz="1200" dirty="0">
                <a:latin typeface="MS PGothic" panose="020B0600070205080204" pitchFamily="34" charset="-128"/>
                <a:ea typeface="MS PGothic" panose="020B0600070205080204" pitchFamily="34" charset="-128"/>
              </a:rPr>
              <a:t>)</a:t>
            </a:r>
            <a:r>
              <a:rPr kumimoji="1" lang="ja-JP" altLang="en-US" sz="1200" spc="100" dirty="0">
                <a:latin typeface="MS PGothic" panose="020B0600070205080204" pitchFamily="34" charset="-128"/>
                <a:ea typeface="MS PGothic" panose="020B0600070205080204" pitchFamily="34" charset="-128"/>
              </a:rPr>
              <a:t>を養育する父母等</a:t>
            </a:r>
          </a:p>
        </p:txBody>
      </p:sp>
      <p:sp>
        <p:nvSpPr>
          <p:cNvPr id="44" name="正方形/長方形 43">
            <a:extLst>
              <a:ext uri="{FF2B5EF4-FFF2-40B4-BE49-F238E27FC236}">
                <a16:creationId xmlns:a16="http://schemas.microsoft.com/office/drawing/2014/main" id="{F71F8146-9973-214B-AD86-6C769D3AD68B}"/>
              </a:ext>
            </a:extLst>
          </p:cNvPr>
          <p:cNvSpPr/>
          <p:nvPr/>
        </p:nvSpPr>
        <p:spPr>
          <a:xfrm>
            <a:off x="574219" y="5570377"/>
            <a:ext cx="338554" cy="276999"/>
          </a:xfrm>
          <a:prstGeom prst="rect">
            <a:avLst/>
          </a:prstGeom>
        </p:spPr>
        <p:txBody>
          <a:bodyPr wrap="none">
            <a:spAutoFit/>
          </a:bodyPr>
          <a:lstStyle/>
          <a:p>
            <a:r>
              <a:rPr lang="ja-JP" altLang="en-US" sz="1200" dirty="0">
                <a:latin typeface="MS Gothic" panose="020B0609070205080204" pitchFamily="49" charset="-128"/>
                <a:ea typeface="MS Gothic" panose="020B0609070205080204" pitchFamily="49" charset="-128"/>
              </a:rPr>
              <a:t>①</a:t>
            </a:r>
          </a:p>
        </p:txBody>
      </p:sp>
      <p:sp>
        <p:nvSpPr>
          <p:cNvPr id="45" name="正方形/長方形 44">
            <a:extLst>
              <a:ext uri="{FF2B5EF4-FFF2-40B4-BE49-F238E27FC236}">
                <a16:creationId xmlns:a16="http://schemas.microsoft.com/office/drawing/2014/main" id="{C49468AF-B7E6-3643-A3F8-07259251C7E6}"/>
              </a:ext>
            </a:extLst>
          </p:cNvPr>
          <p:cNvSpPr/>
          <p:nvPr/>
        </p:nvSpPr>
        <p:spPr>
          <a:xfrm>
            <a:off x="576345" y="6275837"/>
            <a:ext cx="370148" cy="276999"/>
          </a:xfrm>
          <a:prstGeom prst="rect">
            <a:avLst/>
          </a:prstGeom>
        </p:spPr>
        <p:txBody>
          <a:bodyPr wrap="square">
            <a:spAutoFit/>
          </a:bodyPr>
          <a:lstStyle/>
          <a:p>
            <a:r>
              <a:rPr lang="en-US" altLang="ja-JP" sz="1200" dirty="0">
                <a:latin typeface="MS Gothic" panose="020B0609070205080204" pitchFamily="49" charset="-128"/>
                <a:ea typeface="MS Gothic" panose="020B0609070205080204" pitchFamily="49" charset="-128"/>
              </a:rPr>
              <a:t>②</a:t>
            </a:r>
            <a:endParaRPr lang="ja-JP" altLang="en-US" sz="1200" dirty="0">
              <a:latin typeface="MS Gothic" panose="020B0609070205080204" pitchFamily="49" charset="-128"/>
              <a:ea typeface="MS Gothic" panose="020B0609070205080204" pitchFamily="49" charset="-128"/>
            </a:endParaRPr>
          </a:p>
        </p:txBody>
      </p:sp>
      <p:sp>
        <p:nvSpPr>
          <p:cNvPr id="46" name="テキスト ボックス 45">
            <a:extLst>
              <a:ext uri="{FF2B5EF4-FFF2-40B4-BE49-F238E27FC236}">
                <a16:creationId xmlns:a16="http://schemas.microsoft.com/office/drawing/2014/main" id="{E9E6C6C0-29FA-3F42-9B37-0CB5F604316E}"/>
              </a:ext>
            </a:extLst>
          </p:cNvPr>
          <p:cNvSpPr txBox="1"/>
          <p:nvPr/>
        </p:nvSpPr>
        <p:spPr>
          <a:xfrm>
            <a:off x="930525" y="6116767"/>
            <a:ext cx="4285920" cy="569387"/>
          </a:xfrm>
          <a:prstGeom prst="rect">
            <a:avLst/>
          </a:prstGeom>
          <a:noFill/>
        </p:spPr>
        <p:txBody>
          <a:bodyPr wrap="square" rtlCol="0">
            <a:spAutoFit/>
          </a:bodyPr>
          <a:lstStyle/>
          <a:p>
            <a:r>
              <a:rPr kumimoji="1" lang="ja-JP" altLang="en-US" sz="1200" spc="200" dirty="0">
                <a:latin typeface="MS PGothic" panose="020B0600070205080204" pitchFamily="34" charset="-128"/>
                <a:ea typeface="MS PGothic" panose="020B0600070205080204" pitchFamily="34" charset="-128"/>
              </a:rPr>
              <a:t>令和４年度</a:t>
            </a:r>
            <a:r>
              <a:rPr kumimoji="1" lang="ja-JP" altLang="en-US" sz="1200" b="1" u="sng" spc="200" dirty="0">
                <a:solidFill>
                  <a:srgbClr val="FF0000"/>
                </a:solidFill>
                <a:latin typeface="MS PGothic" panose="020B0600070205080204" pitchFamily="34" charset="-128"/>
                <a:ea typeface="MS PGothic" panose="020B0600070205080204" pitchFamily="34" charset="-128"/>
              </a:rPr>
              <a:t>住民税（均等割）非課税</a:t>
            </a:r>
            <a:r>
              <a:rPr kumimoji="1" lang="ja-JP" altLang="en-US" sz="1200" b="1" spc="200" dirty="0">
                <a:latin typeface="MS PGothic" panose="020B0600070205080204" pitchFamily="34" charset="-128"/>
                <a:ea typeface="MS PGothic" panose="020B0600070205080204" pitchFamily="34" charset="-128"/>
              </a:rPr>
              <a:t>の方</a:t>
            </a:r>
          </a:p>
          <a:p>
            <a:r>
              <a:rPr kumimoji="1" lang="ja-JP" altLang="en-US" sz="700" spc="200" dirty="0">
                <a:latin typeface="MS PGothic" panose="020B0600070205080204" pitchFamily="34" charset="-128"/>
                <a:ea typeface="MS PGothic" panose="020B0600070205080204" pitchFamily="34" charset="-128"/>
              </a:rPr>
              <a:t>　</a:t>
            </a:r>
            <a:endParaRPr kumimoji="1" lang="ja-JP" altLang="en-US" sz="500" spc="200" dirty="0">
              <a:latin typeface="MS PGothic" panose="020B0600070205080204" pitchFamily="34" charset="-128"/>
              <a:ea typeface="MS PGothic" panose="020B0600070205080204" pitchFamily="34" charset="-128"/>
            </a:endParaRPr>
          </a:p>
          <a:p>
            <a:r>
              <a:rPr kumimoji="1" lang="ja-JP" altLang="en-US" sz="1200" spc="200" dirty="0">
                <a:latin typeface="MS PGothic" panose="020B0600070205080204" pitchFamily="34" charset="-128"/>
                <a:ea typeface="MS PGothic" panose="020B0600070205080204" pitchFamily="34" charset="-128"/>
              </a:rPr>
              <a:t>家計が急変し収入が</a:t>
            </a:r>
            <a:r>
              <a:rPr kumimoji="1" lang="ja-JP" altLang="en-US" sz="1200" b="1" u="sng" spc="200" dirty="0">
                <a:solidFill>
                  <a:srgbClr val="FF0000"/>
                </a:solidFill>
                <a:latin typeface="MS PGothic" panose="020B0600070205080204" pitchFamily="34" charset="-128"/>
                <a:ea typeface="MS PGothic" panose="020B0600070205080204" pitchFamily="34" charset="-128"/>
              </a:rPr>
              <a:t>住民税非課税相当</a:t>
            </a:r>
            <a:r>
              <a:rPr kumimoji="1" lang="ja-JP" altLang="en-US" sz="1200" b="1" spc="200" dirty="0">
                <a:latin typeface="MS PGothic" panose="020B0600070205080204" pitchFamily="34" charset="-128"/>
                <a:ea typeface="MS PGothic" panose="020B0600070205080204" pitchFamily="34" charset="-128"/>
              </a:rPr>
              <a:t>となった方</a:t>
            </a:r>
          </a:p>
        </p:txBody>
      </p:sp>
      <p:sp>
        <p:nvSpPr>
          <p:cNvPr id="3" name="左中かっこ 2">
            <a:extLst>
              <a:ext uri="{FF2B5EF4-FFF2-40B4-BE49-F238E27FC236}">
                <a16:creationId xmlns:a16="http://schemas.microsoft.com/office/drawing/2014/main" id="{F903D284-A3C6-4642-9BE8-29E330469CA7}"/>
              </a:ext>
            </a:extLst>
          </p:cNvPr>
          <p:cNvSpPr/>
          <p:nvPr/>
        </p:nvSpPr>
        <p:spPr>
          <a:xfrm>
            <a:off x="925220" y="6193321"/>
            <a:ext cx="48959" cy="463984"/>
          </a:xfrm>
          <a:prstGeom prst="leftBrace">
            <a:avLst>
              <a:gd name="adj1" fmla="val 52148"/>
              <a:gd name="adj2" fmla="val 50000"/>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E9E6C6C0-29FA-3F42-9B37-0CB5F604316E}"/>
              </a:ext>
            </a:extLst>
          </p:cNvPr>
          <p:cNvSpPr txBox="1"/>
          <p:nvPr/>
        </p:nvSpPr>
        <p:spPr>
          <a:xfrm>
            <a:off x="4634777" y="6116767"/>
            <a:ext cx="1005473" cy="276999"/>
          </a:xfrm>
          <a:prstGeom prst="rect">
            <a:avLst/>
          </a:prstGeom>
          <a:noFill/>
        </p:spPr>
        <p:txBody>
          <a:bodyPr wrap="square" rtlCol="0">
            <a:spAutoFit/>
          </a:bodyPr>
          <a:lstStyle/>
          <a:p>
            <a:pPr>
              <a:spcBef>
                <a:spcPts val="70"/>
              </a:spcBef>
              <a:spcAft>
                <a:spcPts val="70"/>
              </a:spcAft>
            </a:pPr>
            <a:r>
              <a:rPr kumimoji="1" lang="ja-JP" altLang="en-US" sz="1200" spc="100" dirty="0">
                <a:latin typeface="MS PGothic" panose="020B0600070205080204" pitchFamily="34" charset="-128"/>
                <a:ea typeface="MS PGothic" panose="020B0600070205080204" pitchFamily="34" charset="-128"/>
              </a:rPr>
              <a:t>または</a:t>
            </a:r>
            <a:endParaRPr kumimoji="1" lang="ja-JP" altLang="en-US" sz="1200" b="1" spc="100" dirty="0">
              <a:latin typeface="MS PGothic" panose="020B0600070205080204" pitchFamily="34" charset="-128"/>
              <a:ea typeface="MS PGothic" panose="020B0600070205080204" pitchFamily="34" charset="-128"/>
            </a:endParaRPr>
          </a:p>
        </p:txBody>
      </p:sp>
      <p:sp>
        <p:nvSpPr>
          <p:cNvPr id="62" name="正方形/長方形 61">
            <a:extLst>
              <a:ext uri="{FF2B5EF4-FFF2-40B4-BE49-F238E27FC236}">
                <a16:creationId xmlns:a16="http://schemas.microsoft.com/office/drawing/2014/main" id="{17306755-6457-4C4F-8568-533D1732B776}"/>
              </a:ext>
            </a:extLst>
          </p:cNvPr>
          <p:cNvSpPr/>
          <p:nvPr/>
        </p:nvSpPr>
        <p:spPr>
          <a:xfrm>
            <a:off x="985636" y="5789308"/>
            <a:ext cx="5705637" cy="261610"/>
          </a:xfrm>
          <a:prstGeom prst="rect">
            <a:avLst/>
          </a:prstGeom>
        </p:spPr>
        <p:txBody>
          <a:bodyPr wrap="square">
            <a:spAutoFit/>
          </a:body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令和４年</a:t>
            </a:r>
            <a:r>
              <a:rPr kumimoji="1" lang="en-US" altLang="ja-JP" sz="1100" dirty="0">
                <a:latin typeface="ＭＳ Ｐゴシック" panose="020B0600070205080204" pitchFamily="50" charset="-128"/>
                <a:ea typeface="ＭＳ Ｐゴシック" panose="020B0600070205080204" pitchFamily="50" charset="-128"/>
              </a:rPr>
              <a:t>3</a:t>
            </a:r>
            <a:r>
              <a:rPr kumimoji="1" lang="ja-JP" altLang="en-US" sz="1100" dirty="0">
                <a:latin typeface="ＭＳ Ｐゴシック" panose="020B0600070205080204" pitchFamily="50" charset="-128"/>
                <a:ea typeface="ＭＳ Ｐゴシック" panose="020B0600070205080204" pitchFamily="50" charset="-128"/>
              </a:rPr>
              <a:t>月</a:t>
            </a:r>
            <a:r>
              <a:rPr kumimoji="1" lang="en-US" altLang="ja-JP" sz="1100" dirty="0">
                <a:latin typeface="ＭＳ Ｐゴシック" panose="020B0600070205080204" pitchFamily="50" charset="-128"/>
                <a:ea typeface="ＭＳ Ｐゴシック" panose="020B0600070205080204" pitchFamily="50" charset="-128"/>
              </a:rPr>
              <a:t>31</a:t>
            </a:r>
            <a:r>
              <a:rPr kumimoji="1" lang="ja-JP" altLang="en-US" sz="1100" dirty="0">
                <a:latin typeface="ＭＳ Ｐゴシック" panose="020B0600070205080204" pitchFamily="50" charset="-128"/>
                <a:ea typeface="ＭＳ Ｐゴシック" panose="020B0600070205080204" pitchFamily="50" charset="-128"/>
              </a:rPr>
              <a:t>日時点。ただし、</a:t>
            </a:r>
            <a:r>
              <a:rPr kumimoji="1" lang="ja-JP" altLang="en-US" sz="1100" u="sng" dirty="0">
                <a:solidFill>
                  <a:srgbClr val="FF0000"/>
                </a:solidFill>
                <a:latin typeface="ＭＳ Ｐゴシック" panose="020B0600070205080204" pitchFamily="50" charset="-128"/>
                <a:ea typeface="ＭＳ Ｐゴシック" panose="020B0600070205080204" pitchFamily="50" charset="-128"/>
              </a:rPr>
              <a:t>令和</a:t>
            </a:r>
            <a:r>
              <a:rPr kumimoji="1" lang="en-US" altLang="ja-JP" sz="1100" u="sng" dirty="0">
                <a:solidFill>
                  <a:srgbClr val="FF0000"/>
                </a:solidFill>
                <a:latin typeface="ＭＳ Ｐゴシック" panose="020B0600070205080204" pitchFamily="50" charset="-128"/>
                <a:ea typeface="ＭＳ Ｐゴシック" panose="020B0600070205080204" pitchFamily="50" charset="-128"/>
              </a:rPr>
              <a:t>5</a:t>
            </a:r>
            <a:r>
              <a:rPr kumimoji="1" lang="ja-JP" altLang="en-US" sz="1100" u="sng" dirty="0">
                <a:solidFill>
                  <a:srgbClr val="FF0000"/>
                </a:solidFill>
                <a:latin typeface="ＭＳ Ｐゴシック" panose="020B0600070205080204" pitchFamily="50" charset="-128"/>
                <a:ea typeface="ＭＳ Ｐゴシック" panose="020B0600070205080204" pitchFamily="50" charset="-128"/>
              </a:rPr>
              <a:t>年</a:t>
            </a:r>
            <a:r>
              <a:rPr kumimoji="1" lang="en-US" altLang="ja-JP" sz="1100" u="sng" dirty="0">
                <a:solidFill>
                  <a:srgbClr val="FF0000"/>
                </a:solidFill>
                <a:latin typeface="ＭＳ Ｐゴシック" panose="020B0600070205080204" pitchFamily="50" charset="-128"/>
                <a:ea typeface="ＭＳ Ｐゴシック" panose="020B0600070205080204" pitchFamily="50" charset="-128"/>
              </a:rPr>
              <a:t>2</a:t>
            </a:r>
            <a:r>
              <a:rPr kumimoji="1" lang="ja-JP" altLang="en-US" sz="1100" u="sng" dirty="0">
                <a:solidFill>
                  <a:srgbClr val="FF0000"/>
                </a:solidFill>
                <a:latin typeface="ＭＳ Ｐゴシック" panose="020B0600070205080204" pitchFamily="50" charset="-128"/>
                <a:ea typeface="ＭＳ Ｐゴシック" panose="020B0600070205080204" pitchFamily="50" charset="-128"/>
              </a:rPr>
              <a:t>月末までに生まれた新生児等も対象</a:t>
            </a: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a:t>
            </a:r>
            <a:endParaRPr lang="ja-JP" altLang="en-US" sz="1100" dirty="0">
              <a:latin typeface="ＭＳ Ｐゴシック" panose="020B0600070205080204" pitchFamily="50" charset="-128"/>
              <a:ea typeface="ＭＳ Ｐゴシック" panose="020B0600070205080204" pitchFamily="50" charset="-128"/>
            </a:endParaRPr>
          </a:p>
        </p:txBody>
      </p:sp>
      <p:sp>
        <p:nvSpPr>
          <p:cNvPr id="77" name="テキスト ボックス 76"/>
          <p:cNvSpPr txBox="1"/>
          <p:nvPr/>
        </p:nvSpPr>
        <p:spPr>
          <a:xfrm>
            <a:off x="623142" y="4988918"/>
            <a:ext cx="3042077" cy="307777"/>
          </a:xfrm>
          <a:prstGeom prst="rect">
            <a:avLst/>
          </a:prstGeom>
          <a:noFill/>
        </p:spPr>
        <p:txBody>
          <a:bodyPr wrap="square" rtlCol="0">
            <a:spAutoFit/>
          </a:bodyPr>
          <a:lstStyle/>
          <a:p>
            <a:r>
              <a:rPr kumimoji="1" lang="ja-JP" altLang="en-US" sz="1400" b="1" u="sng" dirty="0">
                <a:solidFill>
                  <a:srgbClr val="0070C0"/>
                </a:solidFill>
                <a:latin typeface="ＭＳ Ｐゴシック" panose="020B0600070205080204" pitchFamily="50" charset="-128"/>
                <a:ea typeface="ＭＳ Ｐゴシック" panose="020B0600070205080204" pitchFamily="50" charset="-128"/>
              </a:rPr>
              <a:t>（ひとり親世帯以外の子育て世帯分）</a:t>
            </a:r>
          </a:p>
        </p:txBody>
      </p:sp>
      <p:sp>
        <p:nvSpPr>
          <p:cNvPr id="87" name="テキスト ボックス 86">
            <a:extLst>
              <a:ext uri="{FF2B5EF4-FFF2-40B4-BE49-F238E27FC236}">
                <a16:creationId xmlns:a16="http://schemas.microsoft.com/office/drawing/2014/main" id="{01CC993A-B801-A446-B680-9CA7A76C6785}"/>
              </a:ext>
            </a:extLst>
          </p:cNvPr>
          <p:cNvSpPr txBox="1"/>
          <p:nvPr/>
        </p:nvSpPr>
        <p:spPr>
          <a:xfrm>
            <a:off x="491435" y="5277032"/>
            <a:ext cx="5855427" cy="307777"/>
          </a:xfrm>
          <a:prstGeom prst="rect">
            <a:avLst/>
          </a:prstGeom>
          <a:noFill/>
        </p:spPr>
        <p:txBody>
          <a:bodyPr wrap="square" rtlCol="0" anchor="ctr" anchorCtr="1">
            <a:spAutoFit/>
          </a:bodyPr>
          <a:lstStyle/>
          <a:p>
            <a:pPr fontAlgn="ctr"/>
            <a:r>
              <a:rPr kumimoji="1" lang="ja-JP" altLang="en-US" sz="1400" spc="100" dirty="0">
                <a:latin typeface="MS PGothic" panose="020B0600070205080204" pitchFamily="34" charset="-128"/>
                <a:ea typeface="MS PGothic" panose="020B0600070205080204" pitchFamily="34" charset="-128"/>
              </a:rPr>
              <a:t>①②の両方に当てはまる方　</a:t>
            </a:r>
            <a:r>
              <a:rPr kumimoji="1" lang="ja-JP" altLang="en-US" sz="1100" dirty="0">
                <a:latin typeface="MS PGothic" panose="020B0600070205080204" pitchFamily="34" charset="-128"/>
                <a:ea typeface="MS PGothic" panose="020B0600070205080204" pitchFamily="34" charset="-128"/>
              </a:rPr>
              <a:t>（ひとり親世帯分の給付金を受け取った方を除く）</a:t>
            </a:r>
            <a:endParaRPr kumimoji="1" lang="en-US" altLang="ja-JP" sz="1100" dirty="0">
              <a:latin typeface="MS PGothic" panose="020B0600070205080204" pitchFamily="34" charset="-128"/>
              <a:ea typeface="MS PGothic" panose="020B0600070205080204" pitchFamily="34" charset="-128"/>
            </a:endParaRPr>
          </a:p>
        </p:txBody>
      </p:sp>
      <p:sp>
        <p:nvSpPr>
          <p:cNvPr id="91" name="テキスト ボックス 90">
            <a:extLst>
              <a:ext uri="{FF2B5EF4-FFF2-40B4-BE49-F238E27FC236}">
                <a16:creationId xmlns:a16="http://schemas.microsoft.com/office/drawing/2014/main" id="{392AB177-6C69-7142-A1DF-8AA73B0697F9}"/>
              </a:ext>
            </a:extLst>
          </p:cNvPr>
          <p:cNvSpPr txBox="1"/>
          <p:nvPr/>
        </p:nvSpPr>
        <p:spPr>
          <a:xfrm>
            <a:off x="457258" y="2109363"/>
            <a:ext cx="5986728" cy="307777"/>
          </a:xfrm>
          <a:prstGeom prst="rect">
            <a:avLst/>
          </a:prstGeom>
          <a:noFill/>
        </p:spPr>
        <p:txBody>
          <a:bodyPr wrap="square" rtlCol="0">
            <a:spAutoFit/>
          </a:bodyPr>
          <a:lstStyle/>
          <a:p>
            <a:r>
              <a:rPr kumimoji="1" lang="ja-JP" altLang="en-US" sz="1400" b="1" u="sng" dirty="0">
                <a:solidFill>
                  <a:srgbClr val="FF0000"/>
                </a:solidFill>
                <a:latin typeface="游ゴシック" panose="020B0400000000000000" pitchFamily="50" charset="-128"/>
                <a:ea typeface="游ゴシック" panose="020B0400000000000000" pitchFamily="50" charset="-128"/>
              </a:rPr>
              <a:t>離婚やＤＶ避難により配偶者と別居して子育てをするようになった方へ</a:t>
            </a:r>
            <a:endParaRPr kumimoji="1" lang="en-US" altLang="ja-JP" sz="1400" b="1" u="sng" dirty="0">
              <a:solidFill>
                <a:srgbClr val="FF0000"/>
              </a:solidFill>
              <a:latin typeface="游ゴシック" panose="020B0400000000000000" pitchFamily="50" charset="-128"/>
              <a:ea typeface="游ゴシック" panose="020B0400000000000000" pitchFamily="50" charset="-128"/>
            </a:endParaRPr>
          </a:p>
        </p:txBody>
      </p:sp>
      <p:sp>
        <p:nvSpPr>
          <p:cNvPr id="92" name="テキスト ボックス 91">
            <a:extLst>
              <a:ext uri="{FF2B5EF4-FFF2-40B4-BE49-F238E27FC236}">
                <a16:creationId xmlns:a16="http://schemas.microsoft.com/office/drawing/2014/main" id="{392AB177-6C69-7142-A1DF-8AA73B0697F9}"/>
              </a:ext>
            </a:extLst>
          </p:cNvPr>
          <p:cNvSpPr txBox="1"/>
          <p:nvPr/>
        </p:nvSpPr>
        <p:spPr>
          <a:xfrm>
            <a:off x="366556" y="2395631"/>
            <a:ext cx="6168132" cy="1338828"/>
          </a:xfrm>
          <a:prstGeom prst="rect">
            <a:avLst/>
          </a:prstGeom>
          <a:noFill/>
        </p:spPr>
        <p:txBody>
          <a:bodyPr wrap="square" rtlCol="0">
            <a:spAutoFit/>
          </a:bodyPr>
          <a:lstStyle/>
          <a:p>
            <a:pPr marL="285750" indent="-285750">
              <a:lnSpc>
                <a:spcPct val="110000"/>
              </a:lnSpc>
              <a:spcAft>
                <a:spcPts val="900"/>
              </a:spcAft>
              <a:buFont typeface="Wingdings" panose="05000000000000000000" pitchFamily="2" charset="2"/>
              <a:buChar char="ü"/>
            </a:pPr>
            <a:r>
              <a:rPr kumimoji="1" lang="ja-JP" altLang="en-US" sz="1200" dirty="0">
                <a:latin typeface="ＭＳ Ｐゴシック" panose="020B0600070205080204" pitchFamily="50" charset="-128"/>
                <a:ea typeface="ＭＳ Ｐゴシック" panose="020B0600070205080204" pitchFamily="50" charset="-128"/>
              </a:rPr>
              <a:t>離婚した方、離婚協議中で配偶者と別居中の方、</a:t>
            </a:r>
            <a:r>
              <a:rPr kumimoji="1" lang="en-US" altLang="ja-JP" sz="1200" dirty="0">
                <a:latin typeface="ＭＳ Ｐゴシック" panose="020B0600070205080204" pitchFamily="50" charset="-128"/>
                <a:ea typeface="ＭＳ Ｐゴシック" panose="020B0600070205080204" pitchFamily="50" charset="-128"/>
              </a:rPr>
              <a:t>DV</a:t>
            </a:r>
            <a:r>
              <a:rPr kumimoji="1" lang="ja-JP" altLang="en-US" sz="1200" dirty="0">
                <a:latin typeface="ＭＳ Ｐゴシック" panose="020B0600070205080204" pitchFamily="50" charset="-128"/>
                <a:ea typeface="ＭＳ Ｐゴシック" panose="020B0600070205080204" pitchFamily="50" charset="-128"/>
              </a:rPr>
              <a:t>避難中の方は、「</a:t>
            </a:r>
            <a:r>
              <a:rPr kumimoji="1" lang="ja-JP" altLang="en-US" sz="1200" u="sng" dirty="0">
                <a:latin typeface="ＭＳ Ｐゴシック" panose="020B0600070205080204" pitchFamily="50" charset="-128"/>
                <a:ea typeface="ＭＳ Ｐゴシック" panose="020B0600070205080204" pitchFamily="50" charset="-128"/>
              </a:rPr>
              <a:t>子育て世帯生活支援特別給付金</a:t>
            </a:r>
            <a:r>
              <a:rPr kumimoji="1" lang="ja-JP" altLang="en-US" sz="1050" u="sng" dirty="0">
                <a:latin typeface="ＭＳ Ｐゴシック" panose="020B0600070205080204" pitchFamily="50" charset="-128"/>
                <a:ea typeface="ＭＳ Ｐゴシック" panose="020B0600070205080204" pitchFamily="50" charset="-128"/>
              </a:rPr>
              <a:t>（ひとり親世帯以外の子育て世帯分）</a:t>
            </a:r>
            <a:r>
              <a:rPr kumimoji="1" lang="ja-JP" altLang="en-US" sz="1200" dirty="0">
                <a:latin typeface="ＭＳ Ｐゴシック" panose="020B0600070205080204" pitchFamily="50" charset="-128"/>
                <a:ea typeface="ＭＳ Ｐゴシック" panose="020B0600070205080204" pitchFamily="50" charset="-128"/>
              </a:rPr>
              <a:t>」をご自身が受給できる可能性があります。</a:t>
            </a:r>
            <a:endParaRPr kumimoji="1" lang="en-US" altLang="ja-JP" sz="1200" dirty="0">
              <a:latin typeface="ＭＳ Ｐゴシック" panose="020B0600070205080204" pitchFamily="50" charset="-128"/>
              <a:ea typeface="ＭＳ Ｐゴシック" panose="020B0600070205080204" pitchFamily="50" charset="-128"/>
            </a:endParaRPr>
          </a:p>
          <a:p>
            <a:pPr marL="285750" indent="-285750">
              <a:lnSpc>
                <a:spcPct val="110000"/>
              </a:lnSpc>
              <a:spcAft>
                <a:spcPts val="900"/>
              </a:spcAft>
              <a:buFont typeface="Wingdings" panose="05000000000000000000" pitchFamily="2" charset="2"/>
              <a:buChar char="ü"/>
            </a:pPr>
            <a:r>
              <a:rPr kumimoji="1" lang="ja-JP" altLang="en-US" sz="1200" dirty="0">
                <a:latin typeface="ＭＳ Ｐゴシック" panose="020B0600070205080204" pitchFamily="50" charset="-128"/>
                <a:ea typeface="ＭＳ Ｐゴシック" panose="020B0600070205080204" pitchFamily="50" charset="-128"/>
              </a:rPr>
              <a:t>ＤＶ避難中の場合、申出により配偶者への給付金支給を差止めできる可能性があります。</a:t>
            </a:r>
            <a:endParaRPr kumimoji="1" lang="en-US" altLang="ja-JP" sz="1200" dirty="0">
              <a:latin typeface="ＭＳ Ｐゴシック" panose="020B0600070205080204" pitchFamily="50" charset="-128"/>
              <a:ea typeface="ＭＳ Ｐゴシック" panose="020B0600070205080204" pitchFamily="50" charset="-128"/>
            </a:endParaRPr>
          </a:p>
          <a:p>
            <a:pPr marL="285750" indent="-285750">
              <a:lnSpc>
                <a:spcPct val="110000"/>
              </a:lnSpc>
              <a:spcAft>
                <a:spcPts val="900"/>
              </a:spcAft>
              <a:buFont typeface="Wingdings" panose="05000000000000000000" pitchFamily="2" charset="2"/>
              <a:buChar char="ü"/>
            </a:pPr>
            <a:r>
              <a:rPr kumimoji="1" lang="ja-JP" altLang="en-US" sz="1200" dirty="0">
                <a:latin typeface="ＭＳ Ｐゴシック" panose="020B0600070205080204" pitchFamily="50" charset="-128"/>
                <a:ea typeface="ＭＳ Ｐゴシック" panose="020B0600070205080204" pitchFamily="50" charset="-128"/>
              </a:rPr>
              <a:t>配偶者が既に給付金を受け取ってしまっている場合でも、別途要件を満たせば（離婚成立・</a:t>
            </a:r>
            <a:r>
              <a:rPr kumimoji="1" lang="en-US" altLang="ja-JP" sz="1200" dirty="0">
                <a:latin typeface="ＭＳ Ｐゴシック" panose="020B0600070205080204" pitchFamily="50" charset="-128"/>
                <a:ea typeface="ＭＳ Ｐゴシック" panose="020B0600070205080204" pitchFamily="50" charset="-128"/>
              </a:rPr>
              <a:t>DV</a:t>
            </a:r>
            <a:r>
              <a:rPr kumimoji="1" lang="ja-JP" altLang="en-US" sz="1200" dirty="0">
                <a:latin typeface="ＭＳ Ｐゴシック" panose="020B0600070205080204" pitchFamily="50" charset="-128"/>
                <a:ea typeface="ＭＳ Ｐゴシック" panose="020B0600070205080204" pitchFamily="50" charset="-128"/>
              </a:rPr>
              <a:t>保護命令等）、ご自身が</a:t>
            </a:r>
            <a:r>
              <a:rPr kumimoji="1" lang="ja-JP" altLang="en-US" sz="1200" u="sng" dirty="0">
                <a:latin typeface="ＭＳ Ｐゴシック" panose="020B0600070205080204" pitchFamily="50" charset="-128"/>
                <a:ea typeface="ＭＳ Ｐゴシック" panose="020B0600070205080204" pitchFamily="50" charset="-128"/>
              </a:rPr>
              <a:t>ひとり親世帯分給付金</a:t>
            </a:r>
            <a:r>
              <a:rPr kumimoji="1" lang="ja-JP" altLang="en-US" sz="1200" dirty="0">
                <a:latin typeface="ＭＳ Ｐゴシック" panose="020B0600070205080204" pitchFamily="50" charset="-128"/>
                <a:ea typeface="ＭＳ Ｐゴシック" panose="020B0600070205080204" pitchFamily="50" charset="-128"/>
              </a:rPr>
              <a:t>を受給できる可能性があります。</a:t>
            </a:r>
            <a:endParaRPr kumimoji="1" lang="en-US" altLang="ja-JP" sz="1200" dirty="0">
              <a:latin typeface="ＭＳ Ｐゴシック" panose="020B0600070205080204" pitchFamily="50" charset="-128"/>
              <a:ea typeface="ＭＳ Ｐゴシック" panose="020B0600070205080204" pitchFamily="50" charset="-128"/>
            </a:endParaRPr>
          </a:p>
        </p:txBody>
      </p:sp>
      <p:sp>
        <p:nvSpPr>
          <p:cNvPr id="93" name="テキスト ボックス 92">
            <a:extLst>
              <a:ext uri="{FF2B5EF4-FFF2-40B4-BE49-F238E27FC236}">
                <a16:creationId xmlns:a16="http://schemas.microsoft.com/office/drawing/2014/main" id="{392AB177-6C69-7142-A1DF-8AA73B0697F9}"/>
              </a:ext>
            </a:extLst>
          </p:cNvPr>
          <p:cNvSpPr txBox="1"/>
          <p:nvPr/>
        </p:nvSpPr>
        <p:spPr>
          <a:xfrm>
            <a:off x="477922" y="3739155"/>
            <a:ext cx="4561471"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 お住まいの市区町村にてお早めにご相談ください</a:t>
            </a: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grpSp>
        <p:nvGrpSpPr>
          <p:cNvPr id="11" name="グループ化 10"/>
          <p:cNvGrpSpPr/>
          <p:nvPr/>
        </p:nvGrpSpPr>
        <p:grpSpPr>
          <a:xfrm>
            <a:off x="4767370" y="3722306"/>
            <a:ext cx="1663916" cy="325729"/>
            <a:chOff x="4780070" y="3540417"/>
            <a:chExt cx="1663916" cy="325729"/>
          </a:xfrm>
        </p:grpSpPr>
        <p:sp>
          <p:nvSpPr>
            <p:cNvPr id="10" name="メモ 9"/>
            <p:cNvSpPr/>
            <p:nvPr/>
          </p:nvSpPr>
          <p:spPr>
            <a:xfrm>
              <a:off x="4822748" y="3540417"/>
              <a:ext cx="1559820" cy="325729"/>
            </a:xfrm>
            <a:prstGeom prst="foldedCorner">
              <a:avLst>
                <a:gd name="adj" fmla="val 3226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392AB177-6C69-7142-A1DF-8AA73B0697F9}"/>
                </a:ext>
              </a:extLst>
            </p:cNvPr>
            <p:cNvSpPr txBox="1"/>
            <p:nvPr/>
          </p:nvSpPr>
          <p:spPr>
            <a:xfrm>
              <a:off x="4780070" y="3550702"/>
              <a:ext cx="1663916" cy="307777"/>
            </a:xfrm>
            <a:prstGeom prst="rect">
              <a:avLst/>
            </a:prstGeom>
            <a:noFill/>
          </p:spPr>
          <p:txBody>
            <a:bodyPr wrap="square" rtlCol="0">
              <a:spAutoFit/>
            </a:bodyPr>
            <a:lstStyle/>
            <a:p>
              <a:pPr algn="ctr"/>
              <a:r>
                <a:rPr kumimoji="1" lang="ja-JP" altLang="en-US" sz="1400" b="1" dirty="0">
                  <a:solidFill>
                    <a:srgbClr val="FF0000"/>
                  </a:solidFill>
                  <a:latin typeface="游ゴシック" panose="020B0400000000000000" pitchFamily="50" charset="-128"/>
                  <a:ea typeface="游ゴシック" panose="020B0400000000000000" pitchFamily="50" charset="-128"/>
                </a:rPr>
                <a:t>詳しくは裏面参照</a:t>
              </a: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grpSp>
      <p:grpSp>
        <p:nvGrpSpPr>
          <p:cNvPr id="48" name="グループ化 47"/>
          <p:cNvGrpSpPr/>
          <p:nvPr/>
        </p:nvGrpSpPr>
        <p:grpSpPr>
          <a:xfrm>
            <a:off x="2965391" y="9342282"/>
            <a:ext cx="3036136" cy="209033"/>
            <a:chOff x="859739" y="9365617"/>
            <a:chExt cx="2521136" cy="203200"/>
          </a:xfrm>
        </p:grpSpPr>
        <p:sp>
          <p:nvSpPr>
            <p:cNvPr id="49" name="正方形/長方形 48"/>
            <p:cNvSpPr/>
            <p:nvPr/>
          </p:nvSpPr>
          <p:spPr>
            <a:xfrm>
              <a:off x="859739" y="9365617"/>
              <a:ext cx="2521136" cy="203200"/>
            </a:xfrm>
            <a:prstGeom prst="rect">
              <a:avLst/>
            </a:prstGeom>
            <a:solidFill>
              <a:srgbClr val="EAF8FD"/>
            </a:solidFill>
            <a:ln w="9525">
              <a:solidFill>
                <a:srgbClr val="00A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3067050" y="9365617"/>
              <a:ext cx="313825" cy="203200"/>
            </a:xfrm>
            <a:prstGeom prst="rect">
              <a:avLst/>
            </a:prstGeom>
            <a:solidFill>
              <a:srgbClr val="00ADEE"/>
            </a:solidFill>
            <a:ln w="9525">
              <a:solidFill>
                <a:srgbClr val="00A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p:cNvGrpSpPr/>
            <p:nvPr/>
          </p:nvGrpSpPr>
          <p:grpSpPr>
            <a:xfrm rot="21404599">
              <a:off x="3135710" y="9390686"/>
              <a:ext cx="198717" cy="141833"/>
              <a:chOff x="3095374" y="9385460"/>
              <a:chExt cx="198717" cy="141833"/>
            </a:xfrm>
          </p:grpSpPr>
          <p:sp>
            <p:nvSpPr>
              <p:cNvPr id="53" name="ドーナツ 52"/>
              <p:cNvSpPr/>
              <p:nvPr/>
            </p:nvSpPr>
            <p:spPr>
              <a:xfrm>
                <a:off x="3095374" y="9385460"/>
                <a:ext cx="128588" cy="128588"/>
              </a:xfrm>
              <a:prstGeom prst="donut">
                <a:avLst>
                  <a:gd name="adj" fmla="val 520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正方形/長方形 53"/>
              <p:cNvSpPr/>
              <p:nvPr/>
            </p:nvSpPr>
            <p:spPr>
              <a:xfrm rot="2217582">
                <a:off x="3204091" y="9505693"/>
                <a:ext cx="90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6" name="テキスト ボックス 55">
            <a:extLst>
              <a:ext uri="{FF2B5EF4-FFF2-40B4-BE49-F238E27FC236}">
                <a16:creationId xmlns:a16="http://schemas.microsoft.com/office/drawing/2014/main" id="{B70599ED-6DDD-B448-843A-09D8431AC34A}"/>
              </a:ext>
            </a:extLst>
          </p:cNvPr>
          <p:cNvSpPr txBox="1"/>
          <p:nvPr/>
        </p:nvSpPr>
        <p:spPr>
          <a:xfrm>
            <a:off x="2897024" y="9332777"/>
            <a:ext cx="2861779" cy="253916"/>
          </a:xfrm>
          <a:prstGeom prst="rect">
            <a:avLst/>
          </a:prstGeom>
          <a:noFill/>
        </p:spPr>
        <p:txBody>
          <a:bodyPr wrap="square" rtlCol="0">
            <a:spAutoFit/>
          </a:bodyPr>
          <a:lstStyle/>
          <a:p>
            <a:pPr>
              <a:spcBef>
                <a:spcPts val="50"/>
              </a:spcBef>
              <a:spcAft>
                <a:spcPts val="50"/>
              </a:spcAft>
            </a:pPr>
            <a:r>
              <a:rPr kumimoji="1" lang="ja-JP" altLang="en-US" sz="1050" spc="50" dirty="0">
                <a:latin typeface="ＭＳ Ｐゴシック" panose="020B0600070205080204" pitchFamily="50" charset="-128"/>
                <a:ea typeface="ＭＳ Ｐゴシック" panose="020B0600070205080204" pitchFamily="50" charset="-128"/>
              </a:rPr>
              <a:t>令和４年度子育て世帯生活支援特別給付金</a:t>
            </a:r>
          </a:p>
        </p:txBody>
      </p:sp>
    </p:spTree>
    <p:extLst>
      <p:ext uri="{BB962C8B-B14F-4D97-AF65-F5344CB8AC3E}">
        <p14:creationId xmlns:p14="http://schemas.microsoft.com/office/powerpoint/2010/main" val="267543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AE942204-569A-7E4B-A0AB-CF0F3A626A71}"/>
              </a:ext>
            </a:extLst>
          </p:cNvPr>
          <p:cNvSpPr/>
          <p:nvPr/>
        </p:nvSpPr>
        <p:spPr>
          <a:xfrm>
            <a:off x="498863" y="1190691"/>
            <a:ext cx="5883808" cy="69852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00B0E6F7-EAA5-164B-AAE1-AF04E8C7992E}"/>
              </a:ext>
            </a:extLst>
          </p:cNvPr>
          <p:cNvSpPr txBox="1"/>
          <p:nvPr/>
        </p:nvSpPr>
        <p:spPr>
          <a:xfrm>
            <a:off x="759880" y="1213242"/>
            <a:ext cx="5515896" cy="674031"/>
          </a:xfrm>
          <a:prstGeom prst="rect">
            <a:avLst/>
          </a:prstGeom>
          <a:noFill/>
        </p:spPr>
        <p:txBody>
          <a:bodyPr wrap="square" rtlCol="0" anchor="t">
            <a:spAutoFit/>
          </a:bodyPr>
          <a:lstStyle/>
          <a:p>
            <a:pPr fontAlgn="ctr">
              <a:lnSpc>
                <a:spcPct val="90000"/>
              </a:lnSpc>
            </a:pPr>
            <a:r>
              <a:rPr kumimoji="1" lang="ja-JP" altLang="en-US" sz="1400" dirty="0">
                <a:latin typeface="ＭＳ Ｐゴシック" panose="020B0600070205080204" pitchFamily="50" charset="-128"/>
                <a:ea typeface="ＭＳ Ｐゴシック" panose="020B0600070205080204" pitchFamily="50" charset="-128"/>
              </a:rPr>
              <a:t>４月以降に子どもを連れて離婚しました（離婚前提で別居しました）。</a:t>
            </a:r>
            <a:endParaRPr kumimoji="1" lang="en-US" altLang="ja-JP" sz="1400" dirty="0">
              <a:latin typeface="ＭＳ Ｐゴシック" panose="020B0600070205080204" pitchFamily="50" charset="-128"/>
              <a:ea typeface="ＭＳ Ｐゴシック" panose="020B0600070205080204" pitchFamily="50" charset="-128"/>
            </a:endParaRPr>
          </a:p>
          <a:p>
            <a:pPr fontAlgn="ctr">
              <a:lnSpc>
                <a:spcPct val="90000"/>
              </a:lnSpc>
            </a:pP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元</a:t>
            </a: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配偶者は低所得ではないため、給付金対象外（または未受給）です。</a:t>
            </a:r>
            <a:endParaRPr kumimoji="1" lang="en-US" altLang="ja-JP" sz="1400" dirty="0">
              <a:latin typeface="ＭＳ Ｐゴシック" panose="020B0600070205080204" pitchFamily="50" charset="-128"/>
              <a:ea typeface="ＭＳ Ｐゴシック" panose="020B0600070205080204" pitchFamily="50" charset="-128"/>
            </a:endParaRPr>
          </a:p>
          <a:p>
            <a:pPr fontAlgn="ctr">
              <a:lnSpc>
                <a:spcPct val="90000"/>
              </a:lnSpc>
            </a:pPr>
            <a:r>
              <a:rPr kumimoji="1" lang="ja-JP" altLang="en-US" sz="1400" dirty="0">
                <a:latin typeface="ＭＳ Ｐゴシック" panose="020B0600070205080204" pitchFamily="50" charset="-128"/>
                <a:ea typeface="ＭＳ Ｐゴシック" panose="020B0600070205080204" pitchFamily="50" charset="-128"/>
              </a:rPr>
              <a:t>私は所得等の要件は満たしていますが、どうすれば受給できますか？</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0CC7D234-6B38-7543-B7EB-0FA124650A6D}"/>
              </a:ext>
            </a:extLst>
          </p:cNvPr>
          <p:cNvSpPr txBox="1"/>
          <p:nvPr/>
        </p:nvSpPr>
        <p:spPr>
          <a:xfrm>
            <a:off x="639699" y="1892797"/>
            <a:ext cx="5689997" cy="907941"/>
          </a:xfrm>
          <a:prstGeom prst="rect">
            <a:avLst/>
          </a:prstGeom>
          <a:noFill/>
        </p:spPr>
        <p:txBody>
          <a:bodyPr wrap="square" rtlCol="0">
            <a:spAutoFit/>
          </a:bodyPr>
          <a:lstStyle/>
          <a:p>
            <a:pPr marL="285750" indent="-285750">
              <a:buFont typeface="MS Gothic" panose="020B0609070205080204" pitchFamily="49" charset="-128"/>
              <a:buChar char="▶"/>
            </a:pPr>
            <a:r>
              <a:rPr kumimoji="1" lang="en-US" altLang="ja-JP" sz="1200" u="heavy" dirty="0">
                <a:latin typeface="ＭＳ Ｐゴシック" panose="020B0600070205080204" pitchFamily="50" charset="-128"/>
                <a:ea typeface="ＭＳ Ｐゴシック" panose="020B0600070205080204" pitchFamily="50" charset="-128"/>
              </a:rPr>
              <a:t>(</a:t>
            </a:r>
            <a:r>
              <a:rPr kumimoji="1" lang="ja-JP" altLang="en-US" sz="1200" u="heavy" dirty="0">
                <a:latin typeface="ＭＳ Ｐゴシック" panose="020B0600070205080204" pitchFamily="50" charset="-128"/>
                <a:ea typeface="ＭＳ Ｐゴシック" panose="020B0600070205080204" pitchFamily="50" charset="-128"/>
              </a:rPr>
              <a:t>元</a:t>
            </a:r>
            <a:r>
              <a:rPr kumimoji="1" lang="en-US" altLang="ja-JP" sz="1200" u="heavy" dirty="0">
                <a:latin typeface="ＭＳ Ｐゴシック" panose="020B0600070205080204" pitchFamily="50" charset="-128"/>
                <a:ea typeface="ＭＳ Ｐゴシック" panose="020B0600070205080204" pitchFamily="50" charset="-128"/>
              </a:rPr>
              <a:t>)</a:t>
            </a:r>
            <a:r>
              <a:rPr kumimoji="1" lang="ja-JP" altLang="en-US" sz="1200" u="heavy" dirty="0">
                <a:latin typeface="ＭＳ Ｐゴシック" panose="020B0600070205080204" pitchFamily="50" charset="-128"/>
                <a:ea typeface="ＭＳ Ｐゴシック" panose="020B0600070205080204" pitchFamily="50" charset="-128"/>
              </a:rPr>
              <a:t>配偶者が児童手当受給者の場合</a:t>
            </a:r>
            <a:r>
              <a:rPr kumimoji="1" lang="ja-JP" altLang="en-US" sz="1200" dirty="0">
                <a:latin typeface="ＭＳ Ｐゴシック" panose="020B0600070205080204" pitchFamily="50" charset="-128"/>
                <a:ea typeface="ＭＳ Ｐゴシック" panose="020B0600070205080204" pitchFamily="50" charset="-128"/>
              </a:rPr>
              <a:t>、</a:t>
            </a:r>
            <a:r>
              <a:rPr kumimoji="1" lang="ja-JP" altLang="en-US" sz="1200" u="sng" dirty="0">
                <a:latin typeface="ＭＳ Ｐゴシック" panose="020B0600070205080204" pitchFamily="50" charset="-128"/>
                <a:ea typeface="ＭＳ Ｐゴシック" panose="020B0600070205080204" pitchFamily="50" charset="-128"/>
              </a:rPr>
              <a:t>児童手当の</a:t>
            </a:r>
            <a:r>
              <a:rPr kumimoji="1" lang="ja-JP" altLang="en-US" sz="1200" u="sng" spc="100" dirty="0">
                <a:latin typeface="ＭＳ Ｐゴシック" panose="020B0600070205080204" pitchFamily="50" charset="-128"/>
                <a:ea typeface="ＭＳ Ｐゴシック" panose="020B0600070205080204" pitchFamily="50" charset="-128"/>
              </a:rPr>
              <a:t>受給者変更</a:t>
            </a:r>
            <a:r>
              <a:rPr kumimoji="1" lang="ja-JP" altLang="en-US" sz="1200" spc="100" dirty="0">
                <a:latin typeface="ＭＳ Ｐゴシック" panose="020B0600070205080204" pitchFamily="50" charset="-128"/>
                <a:ea typeface="ＭＳ Ｐゴシック" panose="020B0600070205080204" pitchFamily="50" charset="-128"/>
              </a:rPr>
              <a:t>を行っていただければ、本給付金については基本的に</a:t>
            </a:r>
            <a:r>
              <a:rPr kumimoji="1" lang="ja-JP" altLang="en-US" sz="1200" b="1" spc="100" dirty="0">
                <a:solidFill>
                  <a:srgbClr val="FF0000"/>
                </a:solidFill>
                <a:latin typeface="ＭＳ Ｐゴシック" panose="020B0600070205080204" pitchFamily="50" charset="-128"/>
                <a:ea typeface="ＭＳ Ｐゴシック" panose="020B0600070205080204" pitchFamily="50" charset="-128"/>
              </a:rPr>
              <a:t>申請不要</a:t>
            </a:r>
            <a:r>
              <a:rPr kumimoji="1" lang="ja-JP" altLang="en-US" sz="1200" spc="100" dirty="0">
                <a:latin typeface="ＭＳ Ｐゴシック" panose="020B0600070205080204" pitchFamily="50" charset="-128"/>
                <a:ea typeface="ＭＳ Ｐゴシック" panose="020B0600070205080204" pitchFamily="50" charset="-128"/>
              </a:rPr>
              <a:t>で受給できます。</a:t>
            </a:r>
            <a:endParaRPr kumimoji="1" lang="en-US" altLang="ja-JP" sz="1200" spc="100" dirty="0">
              <a:latin typeface="ＭＳ Ｐゴシック" panose="020B0600070205080204" pitchFamily="50" charset="-128"/>
              <a:ea typeface="ＭＳ Ｐゴシック" panose="020B0600070205080204" pitchFamily="50" charset="-128"/>
            </a:endParaRPr>
          </a:p>
          <a:p>
            <a:pPr marL="285750" indent="-285750">
              <a:spcBef>
                <a:spcPts val="600"/>
              </a:spcBef>
              <a:buFont typeface="MS Gothic" panose="020B0609070205080204" pitchFamily="49" charset="-128"/>
              <a:buChar char="▶"/>
            </a:pPr>
            <a:r>
              <a:rPr kumimoji="1" lang="en-US" altLang="ja-JP" sz="1200" u="heavy" spc="100" dirty="0">
                <a:latin typeface="ＭＳ Ｐゴシック" panose="020B0600070205080204" pitchFamily="50" charset="-128"/>
                <a:ea typeface="ＭＳ Ｐゴシック" panose="020B0600070205080204" pitchFamily="50" charset="-128"/>
              </a:rPr>
              <a:t>(</a:t>
            </a:r>
            <a:r>
              <a:rPr kumimoji="1" lang="ja-JP" altLang="en-US" sz="1200" u="heavy" spc="100" dirty="0">
                <a:latin typeface="ＭＳ Ｐゴシック" panose="020B0600070205080204" pitchFamily="50" charset="-128"/>
                <a:ea typeface="ＭＳ Ｐゴシック" panose="020B0600070205080204" pitchFamily="50" charset="-128"/>
              </a:rPr>
              <a:t>元</a:t>
            </a:r>
            <a:r>
              <a:rPr kumimoji="1" lang="en-US" altLang="ja-JP" sz="1200" u="heavy" spc="100" dirty="0">
                <a:latin typeface="ＭＳ Ｐゴシック" panose="020B0600070205080204" pitchFamily="50" charset="-128"/>
                <a:ea typeface="ＭＳ Ｐゴシック" panose="020B0600070205080204" pitchFamily="50" charset="-128"/>
              </a:rPr>
              <a:t>)</a:t>
            </a:r>
            <a:r>
              <a:rPr kumimoji="1" lang="ja-JP" altLang="en-US" sz="1200" u="heavy" spc="100" dirty="0">
                <a:latin typeface="ＭＳ Ｐゴシック" panose="020B0600070205080204" pitchFamily="50" charset="-128"/>
                <a:ea typeface="ＭＳ Ｐゴシック" panose="020B0600070205080204" pitchFamily="50" charset="-128"/>
              </a:rPr>
              <a:t>配偶者が児童手当受給者でない場合</a:t>
            </a:r>
            <a:r>
              <a:rPr kumimoji="1" lang="ja-JP" altLang="en-US" sz="1200" spc="100" dirty="0">
                <a:latin typeface="ＭＳ Ｐゴシック" panose="020B0600070205080204" pitchFamily="50" charset="-128"/>
                <a:ea typeface="ＭＳ Ｐゴシック" panose="020B0600070205080204" pitchFamily="50" charset="-128"/>
              </a:rPr>
              <a:t>（子どもが高校生のみの場合など）、給付金の</a:t>
            </a:r>
            <a:r>
              <a:rPr kumimoji="1" lang="ja-JP" altLang="en-US" sz="1200" b="1" spc="100" dirty="0">
                <a:solidFill>
                  <a:srgbClr val="0070C0"/>
                </a:solidFill>
                <a:latin typeface="ＭＳ Ｐゴシック" panose="020B0600070205080204" pitchFamily="50" charset="-128"/>
                <a:ea typeface="ＭＳ Ｐゴシック" panose="020B0600070205080204" pitchFamily="50" charset="-128"/>
              </a:rPr>
              <a:t>申請を行ってください</a:t>
            </a:r>
            <a:r>
              <a:rPr kumimoji="1" lang="ja-JP" altLang="en-US" sz="900" b="1" spc="100" dirty="0">
                <a:solidFill>
                  <a:srgbClr val="0070C0"/>
                </a:solidFill>
                <a:latin typeface="ＭＳ Ｐゴシック" panose="020B0600070205080204" pitchFamily="50" charset="-128"/>
                <a:ea typeface="ＭＳ Ｐゴシック" panose="020B0600070205080204" pitchFamily="50" charset="-128"/>
              </a:rPr>
              <a:t>（期限はお住まいの市区町村にお尋ねください。）</a:t>
            </a:r>
            <a:r>
              <a:rPr kumimoji="1" lang="ja-JP" altLang="en-US" sz="1200" spc="100" dirty="0">
                <a:latin typeface="ＭＳ Ｐゴシック" panose="020B0600070205080204" pitchFamily="50" charset="-128"/>
                <a:ea typeface="ＭＳ Ｐゴシック" panose="020B0600070205080204" pitchFamily="50" charset="-128"/>
              </a:rPr>
              <a:t>。</a:t>
            </a:r>
          </a:p>
        </p:txBody>
      </p:sp>
      <p:sp>
        <p:nvSpPr>
          <p:cNvPr id="40" name="角丸四角形 39"/>
          <p:cNvSpPr/>
          <p:nvPr/>
        </p:nvSpPr>
        <p:spPr>
          <a:xfrm>
            <a:off x="379769" y="350185"/>
            <a:ext cx="6111842" cy="746449"/>
          </a:xfrm>
          <a:prstGeom prst="roundRect">
            <a:avLst>
              <a:gd name="adj" fmla="val 12019"/>
            </a:avLst>
          </a:prstGeom>
          <a:pattFill prst="pct50">
            <a:fgClr>
              <a:srgbClr val="FFFF00"/>
            </a:fgClr>
            <a:bgClr>
              <a:schemeClr val="bg1"/>
            </a:bgClr>
          </a:pattFill>
          <a:ln w="444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392AB177-6C69-7142-A1DF-8AA73B0697F9}"/>
              </a:ext>
            </a:extLst>
          </p:cNvPr>
          <p:cNvSpPr txBox="1"/>
          <p:nvPr/>
        </p:nvSpPr>
        <p:spPr>
          <a:xfrm>
            <a:off x="457258" y="373730"/>
            <a:ext cx="5986728" cy="734047"/>
          </a:xfrm>
          <a:prstGeom prst="rect">
            <a:avLst/>
          </a:prstGeom>
          <a:noFill/>
        </p:spPr>
        <p:txBody>
          <a:bodyPr wrap="square" rtlCol="0">
            <a:spAutoFit/>
          </a:bodyPr>
          <a:lstStyle/>
          <a:p>
            <a:pPr>
              <a:lnSpc>
                <a:spcPct val="95000"/>
              </a:lnSpc>
              <a:spcAft>
                <a:spcPts val="900"/>
              </a:spcAft>
            </a:pPr>
            <a:r>
              <a:rPr kumimoji="1" lang="ja-JP" altLang="en-US" sz="1200" b="1" dirty="0">
                <a:solidFill>
                  <a:srgbClr val="FF0000"/>
                </a:solidFill>
                <a:latin typeface="游ゴシック" panose="020B0400000000000000" pitchFamily="50" charset="-128"/>
                <a:ea typeface="游ゴシック" panose="020B0400000000000000" pitchFamily="50" charset="-128"/>
              </a:rPr>
              <a:t>・以下のＱ＆Ａを参考に、必要な書類をご用意の上、手続きください。</a:t>
            </a:r>
            <a:endParaRPr kumimoji="1" lang="en-US" altLang="ja-JP" sz="1200" b="1" dirty="0">
              <a:solidFill>
                <a:srgbClr val="FF0000"/>
              </a:solidFill>
              <a:latin typeface="游ゴシック" panose="020B0400000000000000" pitchFamily="50" charset="-128"/>
              <a:ea typeface="游ゴシック" panose="020B0400000000000000" pitchFamily="50" charset="-128"/>
            </a:endParaRPr>
          </a:p>
          <a:p>
            <a:pPr marL="177800" indent="-177800">
              <a:lnSpc>
                <a:spcPct val="95000"/>
              </a:lnSpc>
            </a:pPr>
            <a:r>
              <a:rPr kumimoji="1" lang="ja-JP" altLang="en-US" sz="1200" b="1" dirty="0">
                <a:solidFill>
                  <a:srgbClr val="FF0000"/>
                </a:solidFill>
                <a:latin typeface="游ゴシック" panose="020B0400000000000000" pitchFamily="50" charset="-128"/>
                <a:ea typeface="游ゴシック" panose="020B0400000000000000" pitchFamily="50" charset="-128"/>
              </a:rPr>
              <a:t>・配偶者が給付金を受給済みか、ご自身が給付金対象者かなど、分からない点は、お住まいの市区町村の給付金担当窓口までご相談ください。</a:t>
            </a:r>
            <a:endParaRPr kumimoji="1" lang="en-US" altLang="ja-JP" sz="1200" b="1" dirty="0">
              <a:solidFill>
                <a:srgbClr val="FF0000"/>
              </a:solidFill>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rot="20274502">
            <a:off x="222452" y="1100267"/>
            <a:ext cx="742950" cy="923330"/>
          </a:xfrm>
          <a:prstGeom prst="rect">
            <a:avLst/>
          </a:prstGeom>
          <a:noFill/>
        </p:spPr>
        <p:txBody>
          <a:bodyPr wrap="square" rtlCol="0">
            <a:spAutoFit/>
          </a:bodyPr>
          <a:lstStyle/>
          <a:p>
            <a:pPr algn="ctr"/>
            <a:r>
              <a:rPr kumimoji="1" lang="ja-JP" altLang="en-US" sz="5400" b="1" dirty="0">
                <a:latin typeface="ＤＨＰ平成明朝体W3" panose="02020300000000000000" pitchFamily="18" charset="-128"/>
                <a:ea typeface="ＤＨＰ平成明朝体W3" panose="02020300000000000000" pitchFamily="18" charset="-128"/>
              </a:rPr>
              <a:t>？</a:t>
            </a:r>
          </a:p>
        </p:txBody>
      </p:sp>
      <p:sp>
        <p:nvSpPr>
          <p:cNvPr id="42" name="正方形/長方形 41">
            <a:extLst>
              <a:ext uri="{FF2B5EF4-FFF2-40B4-BE49-F238E27FC236}">
                <a16:creationId xmlns:a16="http://schemas.microsoft.com/office/drawing/2014/main" id="{AE942204-569A-7E4B-A0AB-CF0F3A626A71}"/>
              </a:ext>
            </a:extLst>
          </p:cNvPr>
          <p:cNvSpPr/>
          <p:nvPr/>
        </p:nvSpPr>
        <p:spPr>
          <a:xfrm>
            <a:off x="498863" y="5407197"/>
            <a:ext cx="5883808" cy="5143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00B0E6F7-EAA5-164B-AAE1-AF04E8C7992E}"/>
              </a:ext>
            </a:extLst>
          </p:cNvPr>
          <p:cNvSpPr txBox="1"/>
          <p:nvPr/>
        </p:nvSpPr>
        <p:spPr>
          <a:xfrm>
            <a:off x="852795" y="5431298"/>
            <a:ext cx="5515896" cy="480131"/>
          </a:xfrm>
          <a:prstGeom prst="rect">
            <a:avLst/>
          </a:prstGeom>
          <a:noFill/>
        </p:spPr>
        <p:txBody>
          <a:bodyPr wrap="square" rtlCol="0" anchor="t">
            <a:spAutoFit/>
          </a:bodyPr>
          <a:lstStyle/>
          <a:p>
            <a:pPr fontAlgn="ctr">
              <a:lnSpc>
                <a:spcPct val="90000"/>
              </a:lnSpc>
            </a:pPr>
            <a:r>
              <a:rPr kumimoji="1" lang="ja-JP" altLang="en-US" sz="1400" dirty="0">
                <a:latin typeface="ＭＳ Ｐゴシック" panose="020B0600070205080204" pitchFamily="50" charset="-128"/>
                <a:ea typeface="ＭＳ Ｐゴシック" panose="020B0600070205080204" pitchFamily="50" charset="-128"/>
              </a:rPr>
              <a:t>配偶者からＤＶを受け、子どもを連れて避難しています。</a:t>
            </a:r>
            <a:endParaRPr kumimoji="1" lang="en-US" altLang="ja-JP" sz="1400" dirty="0">
              <a:latin typeface="ＭＳ Ｐゴシック" panose="020B0600070205080204" pitchFamily="50" charset="-128"/>
              <a:ea typeface="ＭＳ Ｐゴシック" panose="020B0600070205080204" pitchFamily="50" charset="-128"/>
            </a:endParaRPr>
          </a:p>
          <a:p>
            <a:pPr fontAlgn="ctr">
              <a:lnSpc>
                <a:spcPct val="90000"/>
              </a:lnSpc>
            </a:pPr>
            <a:r>
              <a:rPr kumimoji="1" lang="ja-JP" altLang="en-US" sz="1400" dirty="0">
                <a:latin typeface="ＭＳ Ｐゴシック" panose="020B0600070205080204" pitchFamily="50" charset="-128"/>
                <a:ea typeface="ＭＳ Ｐゴシック" panose="020B0600070205080204" pitchFamily="50" charset="-128"/>
              </a:rPr>
              <a:t>配偶者が給付金を受給しないようにできますか？</a:t>
            </a:r>
            <a:endParaRPr kumimoji="1" lang="en-US" altLang="ja-JP" sz="1400" dirty="0">
              <a:latin typeface="ＭＳ Ｐゴシック" panose="020B0600070205080204" pitchFamily="50" charset="-128"/>
              <a:ea typeface="ＭＳ Ｐゴシック" panose="020B0600070205080204" pitchFamily="50" charset="-128"/>
            </a:endParaRPr>
          </a:p>
        </p:txBody>
      </p:sp>
      <p:sp>
        <p:nvSpPr>
          <p:cNvPr id="45" name="テキスト ボックス 44"/>
          <p:cNvSpPr txBox="1"/>
          <p:nvPr/>
        </p:nvSpPr>
        <p:spPr>
          <a:xfrm rot="20274502">
            <a:off x="222451" y="5248495"/>
            <a:ext cx="742950" cy="923330"/>
          </a:xfrm>
          <a:prstGeom prst="rect">
            <a:avLst/>
          </a:prstGeom>
          <a:noFill/>
        </p:spPr>
        <p:txBody>
          <a:bodyPr wrap="square" rtlCol="0">
            <a:spAutoFit/>
          </a:bodyPr>
          <a:lstStyle/>
          <a:p>
            <a:pPr algn="ctr"/>
            <a:r>
              <a:rPr kumimoji="1" lang="ja-JP" altLang="en-US" sz="5400" b="1" dirty="0">
                <a:latin typeface="ＤＨＰ平成明朝体W3" panose="02020300000000000000" pitchFamily="18" charset="-128"/>
                <a:ea typeface="ＤＨＰ平成明朝体W3" panose="02020300000000000000" pitchFamily="18" charset="-128"/>
              </a:rPr>
              <a:t>？</a:t>
            </a:r>
          </a:p>
        </p:txBody>
      </p:sp>
      <p:sp>
        <p:nvSpPr>
          <p:cNvPr id="48" name="テキスト ボックス 47">
            <a:extLst>
              <a:ext uri="{FF2B5EF4-FFF2-40B4-BE49-F238E27FC236}">
                <a16:creationId xmlns:a16="http://schemas.microsoft.com/office/drawing/2014/main" id="{0CC7D234-6B38-7543-B7EB-0FA124650A6D}"/>
              </a:ext>
            </a:extLst>
          </p:cNvPr>
          <p:cNvSpPr txBox="1"/>
          <p:nvPr/>
        </p:nvSpPr>
        <p:spPr>
          <a:xfrm>
            <a:off x="692673" y="5908022"/>
            <a:ext cx="5689997" cy="646331"/>
          </a:xfrm>
          <a:prstGeom prst="rect">
            <a:avLst/>
          </a:prstGeom>
          <a:noFill/>
        </p:spPr>
        <p:txBody>
          <a:bodyPr wrap="square" rtlCol="0">
            <a:spAutoFit/>
          </a:bodyPr>
          <a:lstStyle/>
          <a:p>
            <a:pPr marL="285750" indent="-285750">
              <a:buFont typeface="MS Gothic" panose="020B0609070205080204" pitchFamily="49" charset="-128"/>
              <a:buChar char="▶"/>
            </a:pPr>
            <a:r>
              <a:rPr kumimoji="1" lang="ja-JP" altLang="en-US" sz="1200" dirty="0">
                <a:latin typeface="ＭＳ Ｐゴシック" panose="020B0600070205080204" pitchFamily="50" charset="-128"/>
                <a:ea typeface="ＭＳ Ｐゴシック" panose="020B0600070205080204" pitchFamily="50" charset="-128"/>
              </a:rPr>
              <a:t>お住まいの市区町村の給付金担当窓口に、ＤＶ避難中である旨お申し出ください。配偶者に既に給付金が支給済みでなければ、支給を差止めできます。</a:t>
            </a:r>
            <a:br>
              <a:rPr kumimoji="1" lang="en-US" altLang="ja-JP" sz="1200" dirty="0">
                <a:latin typeface="ＭＳ Ｐゴシック" panose="020B0600070205080204" pitchFamily="50" charset="-128"/>
                <a:ea typeface="ＭＳ Ｐゴシック" panose="020B0600070205080204" pitchFamily="50" charset="-128"/>
              </a:rPr>
            </a:br>
            <a:r>
              <a:rPr kumimoji="1" lang="ja-JP" altLang="en-US" sz="1200" dirty="0">
                <a:latin typeface="ＭＳ Ｐゴシック" panose="020B0600070205080204" pitchFamily="50" charset="-128"/>
                <a:ea typeface="ＭＳ Ｐゴシック" panose="020B0600070205080204" pitchFamily="50" charset="-128"/>
              </a:rPr>
              <a:t>（住民票を移していなくても、お住まいの市区町村で手続きできます。）</a:t>
            </a:r>
            <a:endParaRPr kumimoji="1" lang="en-US" altLang="ja-JP" sz="1200" dirty="0">
              <a:latin typeface="ＭＳ Ｐゴシック" panose="020B0600070205080204" pitchFamily="50" charset="-128"/>
              <a:ea typeface="ＭＳ Ｐゴシック" panose="020B0600070205080204" pitchFamily="50" charset="-128"/>
            </a:endParaRPr>
          </a:p>
        </p:txBody>
      </p:sp>
      <p:sp>
        <p:nvSpPr>
          <p:cNvPr id="54" name="正方形/長方形 53">
            <a:extLst>
              <a:ext uri="{FF2B5EF4-FFF2-40B4-BE49-F238E27FC236}">
                <a16:creationId xmlns:a16="http://schemas.microsoft.com/office/drawing/2014/main" id="{AE942204-569A-7E4B-A0AB-CF0F3A626A71}"/>
              </a:ext>
            </a:extLst>
          </p:cNvPr>
          <p:cNvSpPr/>
          <p:nvPr/>
        </p:nvSpPr>
        <p:spPr>
          <a:xfrm>
            <a:off x="498862" y="8603438"/>
            <a:ext cx="5883808" cy="3438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00B0E6F7-EAA5-164B-AAE1-AF04E8C7992E}"/>
              </a:ext>
            </a:extLst>
          </p:cNvPr>
          <p:cNvSpPr txBox="1"/>
          <p:nvPr/>
        </p:nvSpPr>
        <p:spPr>
          <a:xfrm>
            <a:off x="866774" y="8606719"/>
            <a:ext cx="5515896" cy="307777"/>
          </a:xfrm>
          <a:prstGeom prst="rect">
            <a:avLst/>
          </a:prstGeom>
          <a:noFill/>
        </p:spPr>
        <p:txBody>
          <a:bodyPr wrap="square" rtlCol="0" anchor="t">
            <a:spAutoFit/>
          </a:bodyPr>
          <a:lstStyle/>
          <a:p>
            <a:pPr fontAlgn="ct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元</a:t>
            </a: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配偶者が給付金受給済みです。私は給付金を受給できませんか？</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58" name="テキスト ボックス 57">
            <a:extLst>
              <a:ext uri="{FF2B5EF4-FFF2-40B4-BE49-F238E27FC236}">
                <a16:creationId xmlns:a16="http://schemas.microsoft.com/office/drawing/2014/main" id="{0CC7D234-6B38-7543-B7EB-0FA124650A6D}"/>
              </a:ext>
            </a:extLst>
          </p:cNvPr>
          <p:cNvSpPr txBox="1"/>
          <p:nvPr/>
        </p:nvSpPr>
        <p:spPr>
          <a:xfrm>
            <a:off x="639699" y="8955626"/>
            <a:ext cx="5689997" cy="646331"/>
          </a:xfrm>
          <a:prstGeom prst="rect">
            <a:avLst/>
          </a:prstGeom>
          <a:noFill/>
        </p:spPr>
        <p:txBody>
          <a:bodyPr wrap="square" rtlCol="0">
            <a:spAutoFit/>
          </a:bodyPr>
          <a:lstStyle/>
          <a:p>
            <a:pPr marL="285750" indent="-285750">
              <a:buFont typeface="MS Gothic" panose="020B0609070205080204" pitchFamily="49" charset="-128"/>
              <a:buChar char="▶"/>
            </a:pPr>
            <a:r>
              <a:rPr kumimoji="1" lang="ja-JP" altLang="en-US" sz="1200" dirty="0">
                <a:latin typeface="ＭＳ Ｐゴシック" panose="020B0600070205080204" pitchFamily="50" charset="-128"/>
                <a:ea typeface="ＭＳ Ｐゴシック" panose="020B0600070205080204" pitchFamily="50" charset="-128"/>
              </a:rPr>
              <a:t>別途要件を満たせば（離婚成立又は</a:t>
            </a:r>
            <a:r>
              <a:rPr kumimoji="1" lang="en-US" altLang="ja-JP" sz="1200" dirty="0">
                <a:latin typeface="ＭＳ Ｐゴシック" panose="020B0600070205080204" pitchFamily="50" charset="-128"/>
                <a:ea typeface="ＭＳ Ｐゴシック" panose="020B0600070205080204" pitchFamily="50" charset="-128"/>
              </a:rPr>
              <a:t>DV</a:t>
            </a:r>
            <a:r>
              <a:rPr kumimoji="1" lang="ja-JP" altLang="en-US" sz="1200" dirty="0">
                <a:latin typeface="ＭＳ Ｐゴシック" panose="020B0600070205080204" pitchFamily="50" charset="-128"/>
                <a:ea typeface="ＭＳ Ｐゴシック" panose="020B0600070205080204" pitchFamily="50" charset="-128"/>
              </a:rPr>
              <a:t>保護命令が出ていること等）、</a:t>
            </a:r>
            <a:r>
              <a:rPr kumimoji="1" lang="ja-JP" altLang="en-US" sz="1200" u="sng" dirty="0">
                <a:latin typeface="ＭＳ Ｐゴシック" panose="020B0600070205080204" pitchFamily="50" charset="-128"/>
                <a:ea typeface="ＭＳ Ｐゴシック" panose="020B0600070205080204" pitchFamily="50" charset="-128"/>
              </a:rPr>
              <a:t>同額のひとり親世帯分給付金を受給できます。</a:t>
            </a:r>
            <a:r>
              <a:rPr kumimoji="1" lang="ja-JP" altLang="en-US" sz="1200" dirty="0">
                <a:latin typeface="ＭＳ Ｐゴシック" panose="020B0600070205080204" pitchFamily="50" charset="-128"/>
                <a:ea typeface="ＭＳ Ｐゴシック" panose="020B0600070205080204" pitchFamily="50" charset="-128"/>
              </a:rPr>
              <a:t>ひとり親世帯分</a:t>
            </a:r>
            <a:r>
              <a:rPr kumimoji="1" lang="ja-JP" altLang="en-US" sz="1200" spc="100" dirty="0">
                <a:latin typeface="ＭＳ Ｐゴシック" panose="020B0600070205080204" pitchFamily="50" charset="-128"/>
                <a:ea typeface="ＭＳ Ｐゴシック" panose="020B0600070205080204" pitchFamily="50" charset="-128"/>
              </a:rPr>
              <a:t>の「家計急変」時の手続きに沿って、</a:t>
            </a:r>
            <a:r>
              <a:rPr kumimoji="1" lang="ja-JP" altLang="en-US" sz="1200" b="1" spc="100" dirty="0">
                <a:solidFill>
                  <a:srgbClr val="0070C0"/>
                </a:solidFill>
                <a:latin typeface="ＭＳ Ｐゴシック" panose="020B0600070205080204" pitchFamily="50" charset="-128"/>
                <a:ea typeface="ＭＳ Ｐゴシック" panose="020B0600070205080204" pitchFamily="50" charset="-128"/>
              </a:rPr>
              <a:t>申請を行ってください</a:t>
            </a:r>
            <a:r>
              <a:rPr kumimoji="1" lang="ja-JP" altLang="en-US" sz="1000" b="1" spc="100" dirty="0">
                <a:solidFill>
                  <a:srgbClr val="0070C0"/>
                </a:solidFill>
                <a:latin typeface="ＭＳ Ｐゴシック" panose="020B0600070205080204" pitchFamily="50" charset="-128"/>
                <a:ea typeface="ＭＳ Ｐゴシック" panose="020B0600070205080204" pitchFamily="50" charset="-128"/>
              </a:rPr>
              <a:t>（期限はお住まいの市区町村にお尋ねください） </a:t>
            </a:r>
            <a:r>
              <a:rPr kumimoji="1" lang="ja-JP" altLang="en-US" sz="1200" spc="100" dirty="0">
                <a:latin typeface="ＭＳ Ｐゴシック" panose="020B0600070205080204" pitchFamily="50" charset="-128"/>
                <a:ea typeface="ＭＳ Ｐゴシック" panose="020B0600070205080204" pitchFamily="50" charset="-128"/>
              </a:rPr>
              <a:t>。</a:t>
            </a:r>
          </a:p>
        </p:txBody>
      </p:sp>
      <p:sp>
        <p:nvSpPr>
          <p:cNvPr id="59" name="テキスト ボックス 58"/>
          <p:cNvSpPr txBox="1"/>
          <p:nvPr/>
        </p:nvSpPr>
        <p:spPr>
          <a:xfrm rot="20274502">
            <a:off x="222451" y="8359234"/>
            <a:ext cx="742950" cy="923330"/>
          </a:xfrm>
          <a:prstGeom prst="rect">
            <a:avLst/>
          </a:prstGeom>
          <a:noFill/>
        </p:spPr>
        <p:txBody>
          <a:bodyPr wrap="square" rtlCol="0">
            <a:spAutoFit/>
          </a:bodyPr>
          <a:lstStyle/>
          <a:p>
            <a:pPr algn="ctr"/>
            <a:r>
              <a:rPr kumimoji="1" lang="ja-JP" altLang="en-US" sz="5400" b="1" dirty="0">
                <a:latin typeface="ＤＨＰ平成明朝体W3" panose="02020300000000000000" pitchFamily="18" charset="-128"/>
                <a:ea typeface="ＤＨＰ平成明朝体W3" panose="02020300000000000000" pitchFamily="18" charset="-128"/>
              </a:rPr>
              <a:t>？</a:t>
            </a:r>
          </a:p>
        </p:txBody>
      </p:sp>
      <p:sp>
        <p:nvSpPr>
          <p:cNvPr id="61" name="角丸四角形 60"/>
          <p:cNvSpPr/>
          <p:nvPr/>
        </p:nvSpPr>
        <p:spPr>
          <a:xfrm>
            <a:off x="498865" y="3741212"/>
            <a:ext cx="5883804" cy="1537969"/>
          </a:xfrm>
          <a:prstGeom prst="roundRect">
            <a:avLst>
              <a:gd name="adj" fmla="val 12019"/>
            </a:avLst>
          </a:prstGeom>
          <a:noFill/>
          <a:ln w="44450" cmpd="dbl">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3926" y="4207233"/>
            <a:ext cx="637810" cy="637810"/>
          </a:xfrm>
          <a:prstGeom prst="rect">
            <a:avLst/>
          </a:prstGeom>
        </p:spPr>
      </p:pic>
      <p:sp>
        <p:nvSpPr>
          <p:cNvPr id="63" name="テキスト ボックス 62">
            <a:extLst>
              <a:ext uri="{FF2B5EF4-FFF2-40B4-BE49-F238E27FC236}">
                <a16:creationId xmlns:a16="http://schemas.microsoft.com/office/drawing/2014/main" id="{392AB177-6C69-7142-A1DF-8AA73B0697F9}"/>
              </a:ext>
            </a:extLst>
          </p:cNvPr>
          <p:cNvSpPr txBox="1"/>
          <p:nvPr/>
        </p:nvSpPr>
        <p:spPr>
          <a:xfrm>
            <a:off x="745763" y="3802980"/>
            <a:ext cx="5379854" cy="307777"/>
          </a:xfrm>
          <a:prstGeom prst="rect">
            <a:avLst/>
          </a:prstGeom>
          <a:noFill/>
        </p:spPr>
        <p:txBody>
          <a:bodyPr wrap="square" rtlCol="0">
            <a:spAutoFit/>
          </a:bodyPr>
          <a:lstStyle/>
          <a:p>
            <a:r>
              <a:rPr kumimoji="1" lang="ja-JP" altLang="en-US" sz="1400" b="1" u="sng" dirty="0">
                <a:solidFill>
                  <a:srgbClr val="E66914"/>
                </a:solidFill>
                <a:latin typeface="游ゴシック" panose="020B0400000000000000" pitchFamily="50" charset="-128"/>
                <a:ea typeface="游ゴシック" panose="020B0400000000000000" pitchFamily="50" charset="-128"/>
              </a:rPr>
              <a:t>離婚協議中であること</a:t>
            </a:r>
            <a:r>
              <a:rPr kumimoji="1" lang="ja-JP" altLang="en-US" sz="1400" b="1" dirty="0">
                <a:solidFill>
                  <a:srgbClr val="E66914"/>
                </a:solidFill>
                <a:latin typeface="游ゴシック" panose="020B0400000000000000" pitchFamily="50" charset="-128"/>
                <a:ea typeface="游ゴシック" panose="020B0400000000000000" pitchFamily="50" charset="-128"/>
              </a:rPr>
              <a:t>を明らかにできる書類</a:t>
            </a:r>
            <a:r>
              <a:rPr kumimoji="1" lang="ja-JP" altLang="en-US" sz="1050" b="1" dirty="0">
                <a:solidFill>
                  <a:srgbClr val="E66914"/>
                </a:solidFill>
                <a:latin typeface="游ゴシック" panose="020B0400000000000000" pitchFamily="50" charset="-128"/>
                <a:ea typeface="游ゴシック" panose="020B0400000000000000" pitchFamily="50" charset="-128"/>
              </a:rPr>
              <a:t>（一例、児童手当準拠）</a:t>
            </a:r>
            <a:endParaRPr kumimoji="1" lang="ja-JP" altLang="en-US" sz="1400" b="1" dirty="0">
              <a:solidFill>
                <a:srgbClr val="E66914"/>
              </a:solidFill>
              <a:latin typeface="游ゴシック" panose="020B0400000000000000" pitchFamily="50" charset="-128"/>
              <a:ea typeface="游ゴシック" panose="020B0400000000000000" pitchFamily="50" charset="-128"/>
            </a:endParaRPr>
          </a:p>
        </p:txBody>
      </p:sp>
      <p:sp>
        <p:nvSpPr>
          <p:cNvPr id="77" name="正方形/長方形 76">
            <a:extLst>
              <a:ext uri="{FF2B5EF4-FFF2-40B4-BE49-F238E27FC236}">
                <a16:creationId xmlns:a16="http://schemas.microsoft.com/office/drawing/2014/main" id="{AE942204-569A-7E4B-A0AB-CF0F3A626A71}"/>
              </a:ext>
            </a:extLst>
          </p:cNvPr>
          <p:cNvSpPr/>
          <p:nvPr/>
        </p:nvSpPr>
        <p:spPr>
          <a:xfrm>
            <a:off x="866774" y="3093248"/>
            <a:ext cx="5515895" cy="3438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00B0E6F7-EAA5-164B-AAE1-AF04E8C7992E}"/>
              </a:ext>
            </a:extLst>
          </p:cNvPr>
          <p:cNvSpPr txBox="1"/>
          <p:nvPr/>
        </p:nvSpPr>
        <p:spPr>
          <a:xfrm>
            <a:off x="1466851" y="3122459"/>
            <a:ext cx="4915820" cy="307777"/>
          </a:xfrm>
          <a:prstGeom prst="rect">
            <a:avLst/>
          </a:prstGeom>
          <a:noFill/>
        </p:spPr>
        <p:txBody>
          <a:bodyPr wrap="square" rtlCol="0" anchor="t">
            <a:spAutoFit/>
          </a:bodyPr>
          <a:lstStyle/>
          <a:p>
            <a:pPr fontAlgn="ctr"/>
            <a:r>
              <a:rPr kumimoji="1" lang="ja-JP" altLang="en-US" sz="1400" dirty="0">
                <a:latin typeface="ＭＳ Ｐゴシック" panose="020B0600070205080204" pitchFamily="50" charset="-128"/>
                <a:ea typeface="ＭＳ Ｐゴシック" panose="020B0600070205080204" pitchFamily="50" charset="-128"/>
              </a:rPr>
              <a:t>児童手当の受給者変更は離婚成立後でないとできませんか？</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79" name="テキスト ボックス 78"/>
          <p:cNvSpPr txBox="1"/>
          <p:nvPr/>
        </p:nvSpPr>
        <p:spPr>
          <a:xfrm rot="20274502">
            <a:off x="809436" y="2927737"/>
            <a:ext cx="742950" cy="707886"/>
          </a:xfrm>
          <a:prstGeom prst="rect">
            <a:avLst/>
          </a:prstGeom>
          <a:noFill/>
        </p:spPr>
        <p:txBody>
          <a:bodyPr wrap="square" rtlCol="0">
            <a:spAutoFit/>
          </a:bodyPr>
          <a:lstStyle/>
          <a:p>
            <a:pPr algn="ctr"/>
            <a:r>
              <a:rPr kumimoji="1" lang="en-US" altLang="ja-JP" sz="4000" b="1" dirty="0">
                <a:latin typeface="ＤＨＰ平成明朝体W3" panose="02020300000000000000" pitchFamily="18" charset="-128"/>
                <a:ea typeface="ＤＨＰ平成明朝体W3" panose="02020300000000000000" pitchFamily="18" charset="-128"/>
              </a:rPr>
              <a:t>?</a:t>
            </a:r>
            <a:endParaRPr kumimoji="1" lang="ja-JP" altLang="en-US" sz="4000" b="1" dirty="0">
              <a:latin typeface="ＤＨＰ平成明朝体W3" panose="02020300000000000000" pitchFamily="18" charset="-128"/>
              <a:ea typeface="ＤＨＰ平成明朝体W3" panose="02020300000000000000" pitchFamily="18" charset="-128"/>
            </a:endParaRPr>
          </a:p>
        </p:txBody>
      </p:sp>
      <p:sp>
        <p:nvSpPr>
          <p:cNvPr id="81" name="テキスト ボックス 80">
            <a:extLst>
              <a:ext uri="{FF2B5EF4-FFF2-40B4-BE49-F238E27FC236}">
                <a16:creationId xmlns:a16="http://schemas.microsoft.com/office/drawing/2014/main" id="{0CC7D234-6B38-7543-B7EB-0FA124650A6D}"/>
              </a:ext>
            </a:extLst>
          </p:cNvPr>
          <p:cNvSpPr txBox="1"/>
          <p:nvPr/>
        </p:nvSpPr>
        <p:spPr>
          <a:xfrm>
            <a:off x="1151947" y="3390194"/>
            <a:ext cx="5310511" cy="276999"/>
          </a:xfrm>
          <a:prstGeom prst="rect">
            <a:avLst/>
          </a:prstGeom>
          <a:noFill/>
        </p:spPr>
        <p:txBody>
          <a:bodyPr wrap="square" rtlCol="0">
            <a:spAutoFit/>
          </a:bodyPr>
          <a:lstStyle/>
          <a:p>
            <a:pPr marL="285750" indent="-285750">
              <a:buFont typeface="MS Gothic" panose="020B0609070205080204" pitchFamily="49" charset="-128"/>
              <a:buChar char="▶"/>
            </a:pPr>
            <a:r>
              <a:rPr kumimoji="1" lang="ja-JP" altLang="en-US" sz="1200" dirty="0">
                <a:latin typeface="ＭＳ Ｐゴシック" panose="020B0600070205080204" pitchFamily="50" charset="-128"/>
                <a:ea typeface="ＭＳ Ｐゴシック" panose="020B0600070205080204" pitchFamily="50" charset="-128"/>
              </a:rPr>
              <a:t>離婚協議中で別居している場合、ＤＶ避難中の場合等も変更できます。</a:t>
            </a:r>
            <a:endParaRPr kumimoji="1" lang="ja-JP" altLang="en-US" sz="1200" spc="100" dirty="0">
              <a:latin typeface="ＭＳ Ｐゴシック" panose="020B0600070205080204" pitchFamily="50" charset="-128"/>
              <a:ea typeface="ＭＳ Ｐゴシック" panose="020B0600070205080204" pitchFamily="50" charset="-128"/>
            </a:endParaRPr>
          </a:p>
        </p:txBody>
      </p:sp>
      <p:sp>
        <p:nvSpPr>
          <p:cNvPr id="82" name="テキスト ボックス 81">
            <a:extLst>
              <a:ext uri="{FF2B5EF4-FFF2-40B4-BE49-F238E27FC236}">
                <a16:creationId xmlns:a16="http://schemas.microsoft.com/office/drawing/2014/main" id="{392AB177-6C69-7142-A1DF-8AA73B0697F9}"/>
              </a:ext>
            </a:extLst>
          </p:cNvPr>
          <p:cNvSpPr txBox="1"/>
          <p:nvPr/>
        </p:nvSpPr>
        <p:spPr>
          <a:xfrm>
            <a:off x="1231737" y="4040617"/>
            <a:ext cx="5150932" cy="1254189"/>
          </a:xfrm>
          <a:prstGeom prst="rect">
            <a:avLst/>
          </a:prstGeom>
          <a:noFill/>
        </p:spPr>
        <p:txBody>
          <a:bodyPr wrap="square" rtlCol="0">
            <a:spAutoFit/>
          </a:bodyPr>
          <a:lstStyle/>
          <a:p>
            <a:pPr marL="171450" indent="-171450">
              <a:buFont typeface="Wingdings" panose="05000000000000000000" pitchFamily="2" charset="2"/>
              <a:buChar char="p"/>
            </a:pPr>
            <a:r>
              <a:rPr kumimoji="1" lang="ja-JP" altLang="en-US" sz="1200" dirty="0">
                <a:solidFill>
                  <a:srgbClr val="E66914"/>
                </a:solidFill>
                <a:latin typeface="游ゴシック Medium" panose="020B0500000000000000" pitchFamily="50" charset="-128"/>
                <a:ea typeface="游ゴシック Medium" panose="020B0500000000000000" pitchFamily="50" charset="-128"/>
              </a:rPr>
              <a:t>協議離婚申し入れに係る内容証明郵便の謄本</a:t>
            </a:r>
            <a:endParaRPr kumimoji="1" lang="en-US" altLang="ja-JP" sz="1200" dirty="0">
              <a:solidFill>
                <a:srgbClr val="E66914"/>
              </a:solidFill>
              <a:latin typeface="游ゴシック Medium" panose="020B0500000000000000" pitchFamily="50" charset="-128"/>
              <a:ea typeface="游ゴシック Medium" panose="020B0500000000000000" pitchFamily="50" charset="-128"/>
            </a:endParaRPr>
          </a:p>
          <a:p>
            <a:pPr marL="171450" indent="-171450">
              <a:buFont typeface="Wingdings" panose="05000000000000000000" pitchFamily="2" charset="2"/>
              <a:buChar char="p"/>
            </a:pPr>
            <a:r>
              <a:rPr kumimoji="1" lang="ja-JP" altLang="en-US" sz="1200" dirty="0">
                <a:solidFill>
                  <a:srgbClr val="E66914"/>
                </a:solidFill>
                <a:latin typeface="游ゴシック Medium" panose="020B0500000000000000" pitchFamily="50" charset="-128"/>
                <a:ea typeface="游ゴシック Medium" panose="020B0500000000000000" pitchFamily="50" charset="-128"/>
              </a:rPr>
              <a:t>公的機関が発行した書類（家庭裁判所における事件係属証明書など）</a:t>
            </a:r>
            <a:endParaRPr kumimoji="1" lang="en-US" altLang="ja-JP" sz="1200" dirty="0">
              <a:solidFill>
                <a:srgbClr val="E66914"/>
              </a:solidFill>
              <a:latin typeface="游ゴシック Medium" panose="020B0500000000000000" pitchFamily="50" charset="-128"/>
              <a:ea typeface="游ゴシック Medium" panose="020B0500000000000000" pitchFamily="50" charset="-128"/>
            </a:endParaRPr>
          </a:p>
          <a:p>
            <a:pPr marL="171450" indent="-171450">
              <a:buFont typeface="Wingdings" panose="05000000000000000000" pitchFamily="2" charset="2"/>
              <a:buChar char="p"/>
            </a:pPr>
            <a:r>
              <a:rPr kumimoji="1" lang="ja-JP" altLang="en-US" sz="1200" dirty="0">
                <a:solidFill>
                  <a:srgbClr val="E66914"/>
                </a:solidFill>
                <a:latin typeface="游ゴシック Medium" panose="020B0500000000000000" pitchFamily="50" charset="-128"/>
                <a:ea typeface="游ゴシック Medium" panose="020B0500000000000000" pitchFamily="50" charset="-128"/>
              </a:rPr>
              <a:t>弁護士等、第三者により作成された書類</a:t>
            </a:r>
            <a:br>
              <a:rPr kumimoji="1" lang="en-US" altLang="ja-JP" sz="1200" dirty="0">
                <a:solidFill>
                  <a:srgbClr val="E66914"/>
                </a:solidFill>
                <a:latin typeface="游ゴシック Medium" panose="020B0500000000000000" pitchFamily="50" charset="-128"/>
                <a:ea typeface="游ゴシック Medium" panose="020B0500000000000000" pitchFamily="50" charset="-128"/>
              </a:rPr>
            </a:br>
            <a:r>
              <a:rPr kumimoji="1" lang="ja-JP" altLang="en-US" sz="1200" dirty="0">
                <a:solidFill>
                  <a:srgbClr val="E66914"/>
                </a:solidFill>
                <a:latin typeface="游ゴシック Medium" panose="020B0500000000000000" pitchFamily="50" charset="-128"/>
                <a:ea typeface="游ゴシック Medium" panose="020B0500000000000000" pitchFamily="50" charset="-128"/>
              </a:rPr>
              <a:t>（離婚協議における申請者の代理人である弁護士から申請者に宛てた離婚協議の進捗状況に係る報告書など）</a:t>
            </a:r>
            <a:endParaRPr kumimoji="1" lang="en-US" altLang="ja-JP" sz="1200" dirty="0">
              <a:solidFill>
                <a:srgbClr val="E66914"/>
              </a:solidFill>
              <a:latin typeface="游ゴシック Medium" panose="020B0500000000000000" pitchFamily="50" charset="-128"/>
              <a:ea typeface="游ゴシック Medium" panose="020B0500000000000000" pitchFamily="50" charset="-128"/>
            </a:endParaRPr>
          </a:p>
          <a:p>
            <a:pPr algn="r">
              <a:spcBef>
                <a:spcPts val="600"/>
              </a:spcBef>
            </a:pPr>
            <a:r>
              <a:rPr kumimoji="1" lang="ja-JP" altLang="en-US" sz="1050" dirty="0">
                <a:solidFill>
                  <a:srgbClr val="E66914"/>
                </a:solidFill>
                <a:latin typeface="游ゴシック Medium" panose="020B0500000000000000" pitchFamily="50" charset="-128"/>
                <a:ea typeface="游ゴシック Medium" panose="020B0500000000000000" pitchFamily="50" charset="-128"/>
              </a:rPr>
              <a:t>など、離婚意思が相手方に表明されていることが客観的に確認できる書類</a:t>
            </a:r>
            <a:endParaRPr kumimoji="1" lang="ja-JP" altLang="en-US" sz="1200" dirty="0">
              <a:solidFill>
                <a:srgbClr val="E66914"/>
              </a:solidFill>
              <a:latin typeface="游ゴシック Medium" panose="020B0500000000000000" pitchFamily="50" charset="-128"/>
              <a:ea typeface="游ゴシック Medium" panose="020B0500000000000000" pitchFamily="50" charset="-128"/>
            </a:endParaRPr>
          </a:p>
        </p:txBody>
      </p:sp>
      <p:sp>
        <p:nvSpPr>
          <p:cNvPr id="36" name="角丸四角形 35"/>
          <p:cNvSpPr/>
          <p:nvPr/>
        </p:nvSpPr>
        <p:spPr>
          <a:xfrm>
            <a:off x="498865" y="6593301"/>
            <a:ext cx="5883804" cy="1885604"/>
          </a:xfrm>
          <a:prstGeom prst="roundRect">
            <a:avLst>
              <a:gd name="adj" fmla="val 12019"/>
            </a:avLst>
          </a:prstGeom>
          <a:noFill/>
          <a:ln w="44450" cmpd="dbl">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3926" y="7186829"/>
            <a:ext cx="637810" cy="637810"/>
          </a:xfrm>
          <a:prstGeom prst="rect">
            <a:avLst/>
          </a:prstGeom>
        </p:spPr>
      </p:pic>
      <p:sp>
        <p:nvSpPr>
          <p:cNvPr id="38" name="テキスト ボックス 37">
            <a:extLst>
              <a:ext uri="{FF2B5EF4-FFF2-40B4-BE49-F238E27FC236}">
                <a16:creationId xmlns:a16="http://schemas.microsoft.com/office/drawing/2014/main" id="{392AB177-6C69-7142-A1DF-8AA73B0697F9}"/>
              </a:ext>
            </a:extLst>
          </p:cNvPr>
          <p:cNvSpPr txBox="1"/>
          <p:nvPr/>
        </p:nvSpPr>
        <p:spPr>
          <a:xfrm>
            <a:off x="1081367" y="6615129"/>
            <a:ext cx="5525263" cy="307777"/>
          </a:xfrm>
          <a:prstGeom prst="rect">
            <a:avLst/>
          </a:prstGeom>
          <a:noFill/>
        </p:spPr>
        <p:txBody>
          <a:bodyPr wrap="square" rtlCol="0">
            <a:spAutoFit/>
          </a:bodyPr>
          <a:lstStyle/>
          <a:p>
            <a:r>
              <a:rPr kumimoji="1" lang="ja-JP" altLang="en-US" sz="1400" b="1" u="sng" dirty="0">
                <a:solidFill>
                  <a:srgbClr val="E66914"/>
                </a:solidFill>
                <a:latin typeface="游ゴシック" panose="020B0400000000000000" pitchFamily="50" charset="-128"/>
                <a:ea typeface="游ゴシック" panose="020B0400000000000000" pitchFamily="50" charset="-128"/>
              </a:rPr>
              <a:t>ＤＶ避難中であること</a:t>
            </a:r>
            <a:r>
              <a:rPr kumimoji="1" lang="ja-JP" altLang="en-US" sz="1400" b="1" dirty="0">
                <a:solidFill>
                  <a:srgbClr val="E66914"/>
                </a:solidFill>
                <a:latin typeface="游ゴシック" panose="020B0400000000000000" pitchFamily="50" charset="-128"/>
                <a:ea typeface="游ゴシック" panose="020B0400000000000000" pitchFamily="50" charset="-128"/>
              </a:rPr>
              <a:t>を明らかにできる書類</a:t>
            </a:r>
            <a:r>
              <a:rPr kumimoji="1" lang="ja-JP" altLang="en-US" sz="1050" b="1" dirty="0">
                <a:solidFill>
                  <a:srgbClr val="E66914"/>
                </a:solidFill>
                <a:latin typeface="游ゴシック" panose="020B0400000000000000" pitchFamily="50" charset="-128"/>
                <a:ea typeface="游ゴシック" panose="020B0400000000000000" pitchFamily="50" charset="-128"/>
              </a:rPr>
              <a:t>（一例、児童手当準拠）</a:t>
            </a:r>
            <a:endParaRPr kumimoji="1" lang="ja-JP" altLang="en-US" sz="1400" b="1" dirty="0">
              <a:solidFill>
                <a:srgbClr val="E66914"/>
              </a:solidFill>
              <a:latin typeface="游ゴシック" panose="020B0400000000000000" pitchFamily="50" charset="-128"/>
              <a:ea typeface="游ゴシック" panose="020B0400000000000000" pitchFamily="50" charset="-128"/>
            </a:endParaRPr>
          </a:p>
        </p:txBody>
      </p:sp>
      <p:sp>
        <p:nvSpPr>
          <p:cNvPr id="39" name="テキスト ボックス 38">
            <a:extLst>
              <a:ext uri="{FF2B5EF4-FFF2-40B4-BE49-F238E27FC236}">
                <a16:creationId xmlns:a16="http://schemas.microsoft.com/office/drawing/2014/main" id="{392AB177-6C69-7142-A1DF-8AA73B0697F9}"/>
              </a:ext>
            </a:extLst>
          </p:cNvPr>
          <p:cNvSpPr txBox="1"/>
          <p:nvPr/>
        </p:nvSpPr>
        <p:spPr>
          <a:xfrm>
            <a:off x="1231737" y="6884548"/>
            <a:ext cx="5150932" cy="1605055"/>
          </a:xfrm>
          <a:prstGeom prst="rect">
            <a:avLst/>
          </a:prstGeom>
          <a:noFill/>
        </p:spPr>
        <p:txBody>
          <a:bodyPr wrap="square" rtlCol="0">
            <a:spAutoFit/>
          </a:bodyPr>
          <a:lstStyle/>
          <a:p>
            <a:pPr marL="171450" indent="-171450">
              <a:buFont typeface="Wingdings" panose="05000000000000000000" pitchFamily="2" charset="2"/>
              <a:buChar char="p"/>
            </a:pPr>
            <a:r>
              <a:rPr kumimoji="1" lang="ja-JP" altLang="en-US" sz="1200" dirty="0">
                <a:solidFill>
                  <a:srgbClr val="E66914"/>
                </a:solidFill>
                <a:latin typeface="游ゴシック Medium" panose="020B0500000000000000" pitchFamily="50" charset="-128"/>
                <a:ea typeface="游ゴシック Medium" panose="020B0500000000000000" pitchFamily="50" charset="-128"/>
              </a:rPr>
              <a:t>配偶者に対する保護命令決定書の謄本及び確定証明書　等</a:t>
            </a:r>
            <a:endParaRPr kumimoji="1" lang="en-US" altLang="ja-JP" sz="1200" dirty="0">
              <a:solidFill>
                <a:srgbClr val="E66914"/>
              </a:solidFill>
              <a:latin typeface="游ゴシック Medium" panose="020B0500000000000000" pitchFamily="50" charset="-128"/>
              <a:ea typeface="游ゴシック Medium" panose="020B0500000000000000" pitchFamily="50" charset="-128"/>
            </a:endParaRPr>
          </a:p>
          <a:p>
            <a:pPr marL="171450" indent="-171450">
              <a:buFont typeface="Wingdings" panose="05000000000000000000" pitchFamily="2" charset="2"/>
              <a:buChar char="p"/>
            </a:pPr>
            <a:r>
              <a:rPr kumimoji="1" lang="ja-JP" altLang="en-US" sz="1200" dirty="0">
                <a:solidFill>
                  <a:srgbClr val="E66914"/>
                </a:solidFill>
                <a:latin typeface="游ゴシック Medium" panose="020B0500000000000000" pitchFamily="50" charset="-128"/>
                <a:ea typeface="游ゴシック Medium" panose="020B0500000000000000" pitchFamily="50" charset="-128"/>
              </a:rPr>
              <a:t>婦人相談所、配偶者暴力相談支援センター等が発行する証明書</a:t>
            </a:r>
            <a:endParaRPr kumimoji="1" lang="en-US" altLang="ja-JP" sz="1200" dirty="0">
              <a:solidFill>
                <a:srgbClr val="E66914"/>
              </a:solidFill>
              <a:latin typeface="游ゴシック Medium" panose="020B0500000000000000" pitchFamily="50" charset="-128"/>
              <a:ea typeface="游ゴシック Medium" panose="020B0500000000000000" pitchFamily="50" charset="-128"/>
            </a:endParaRPr>
          </a:p>
          <a:p>
            <a:pPr marL="171450" indent="-171450">
              <a:buFont typeface="Wingdings" panose="05000000000000000000" pitchFamily="2" charset="2"/>
              <a:buChar char="p"/>
            </a:pPr>
            <a:r>
              <a:rPr kumimoji="1" lang="ja-JP" altLang="en-US" sz="1200" dirty="0">
                <a:solidFill>
                  <a:srgbClr val="E66914"/>
                </a:solidFill>
                <a:latin typeface="游ゴシック Medium" panose="020B0500000000000000" pitchFamily="50" charset="-128"/>
                <a:ea typeface="游ゴシック Medium" panose="020B0500000000000000" pitchFamily="50" charset="-128"/>
              </a:rPr>
              <a:t>住民基本台帳事務における支援措置（閲覧制限等）の決定通知書</a:t>
            </a:r>
            <a:endParaRPr kumimoji="1" lang="en-US" altLang="ja-JP" sz="1200" dirty="0">
              <a:solidFill>
                <a:srgbClr val="E66914"/>
              </a:solidFill>
              <a:latin typeface="游ゴシック Medium" panose="020B0500000000000000" pitchFamily="50" charset="-128"/>
              <a:ea typeface="游ゴシック Medium" panose="020B0500000000000000" pitchFamily="50" charset="-128"/>
            </a:endParaRPr>
          </a:p>
          <a:p>
            <a:pPr>
              <a:spcBef>
                <a:spcPts val="600"/>
              </a:spcBef>
            </a:pPr>
            <a:r>
              <a:rPr kumimoji="1" lang="ja-JP" altLang="en-US" sz="1200" dirty="0">
                <a:solidFill>
                  <a:srgbClr val="E66914"/>
                </a:solidFill>
                <a:latin typeface="游ゴシック Medium" panose="020B0500000000000000" pitchFamily="50" charset="-128"/>
                <a:ea typeface="游ゴシック Medium" panose="020B0500000000000000" pitchFamily="50" charset="-128"/>
              </a:rPr>
              <a:t>（＋ 配偶者の健康保険の扶養外 又は 別世帯で国保加入 となること）</a:t>
            </a:r>
            <a:endParaRPr kumimoji="1" lang="en-US" altLang="ja-JP" sz="1200" dirty="0">
              <a:solidFill>
                <a:srgbClr val="E66914"/>
              </a:solidFill>
              <a:latin typeface="游ゴシック Medium" panose="020B0500000000000000" pitchFamily="50" charset="-128"/>
              <a:ea typeface="游ゴシック Medium" panose="020B0500000000000000" pitchFamily="50" charset="-128"/>
            </a:endParaRPr>
          </a:p>
          <a:p>
            <a:pPr marL="355600" indent="-266700">
              <a:lnSpc>
                <a:spcPct val="90000"/>
              </a:lnSpc>
              <a:spcBef>
                <a:spcPts val="600"/>
              </a:spcBef>
              <a:spcAft>
                <a:spcPts val="400"/>
              </a:spcAft>
            </a:pPr>
            <a:r>
              <a:rPr kumimoji="1" lang="en-US" altLang="ja-JP" sz="1050" dirty="0">
                <a:solidFill>
                  <a:srgbClr val="E66914"/>
                </a:solidFill>
                <a:latin typeface="游ゴシック Medium" panose="020B0500000000000000" pitchFamily="50" charset="-128"/>
                <a:ea typeface="游ゴシック Medium" panose="020B0500000000000000" pitchFamily="50" charset="-128"/>
              </a:rPr>
              <a:t>※</a:t>
            </a:r>
            <a:r>
              <a:rPr kumimoji="1" lang="ja-JP" altLang="en-US" sz="1050" dirty="0">
                <a:solidFill>
                  <a:srgbClr val="E66914"/>
                </a:solidFill>
                <a:latin typeface="游ゴシック Medium" panose="020B0500000000000000" pitchFamily="50" charset="-128"/>
                <a:ea typeface="游ゴシック Medium" panose="020B0500000000000000" pitchFamily="50" charset="-128"/>
              </a:rPr>
              <a:t>　このほか、配偶者が児童を監護し生計を同じくしていないと客観的事実に基づき判断できる場合には、市区町村判断で対応可能</a:t>
            </a:r>
            <a:endParaRPr kumimoji="1" lang="en-US" altLang="ja-JP" sz="1050" dirty="0">
              <a:solidFill>
                <a:srgbClr val="E66914"/>
              </a:solidFill>
              <a:latin typeface="游ゴシック Medium" panose="020B0500000000000000" pitchFamily="50" charset="-128"/>
              <a:ea typeface="游ゴシック Medium" panose="020B0500000000000000" pitchFamily="50" charset="-128"/>
            </a:endParaRPr>
          </a:p>
          <a:p>
            <a:pPr marL="174625" indent="-174625">
              <a:lnSpc>
                <a:spcPct val="90000"/>
              </a:lnSpc>
            </a:pPr>
            <a:r>
              <a:rPr kumimoji="1" lang="ja-JP" altLang="en-US" sz="1050" dirty="0">
                <a:solidFill>
                  <a:srgbClr val="E66914"/>
                </a:solidFill>
                <a:latin typeface="游ゴシック Medium" panose="020B0500000000000000" pitchFamily="50" charset="-128"/>
                <a:ea typeface="游ゴシック Medium" panose="020B0500000000000000" pitchFamily="50" charset="-128"/>
              </a:rPr>
              <a:t>　　（具体例）・母子生活支援施設や婦人保護施設等に母子ともに入所</a:t>
            </a:r>
            <a:endParaRPr kumimoji="1" lang="en-US" altLang="ja-JP" sz="1050" dirty="0">
              <a:solidFill>
                <a:srgbClr val="E66914"/>
              </a:solidFill>
              <a:latin typeface="游ゴシック Medium" panose="020B0500000000000000" pitchFamily="50" charset="-128"/>
              <a:ea typeface="游ゴシック Medium" panose="020B0500000000000000" pitchFamily="50" charset="-128"/>
            </a:endParaRPr>
          </a:p>
          <a:p>
            <a:pPr marL="174625" indent="-174625">
              <a:lnSpc>
                <a:spcPct val="90000"/>
              </a:lnSpc>
            </a:pPr>
            <a:r>
              <a:rPr kumimoji="1" lang="ja-JP" altLang="en-US" sz="1050" dirty="0">
                <a:solidFill>
                  <a:srgbClr val="E66914"/>
                </a:solidFill>
                <a:latin typeface="游ゴシック Medium" panose="020B0500000000000000" pitchFamily="50" charset="-128"/>
                <a:ea typeface="游ゴシック Medium" panose="020B0500000000000000" pitchFamily="50" charset="-128"/>
              </a:rPr>
              <a:t>　　　　　　　・配偶者に児童への接近禁止命令が発令されている場合 等</a:t>
            </a:r>
          </a:p>
        </p:txBody>
      </p:sp>
      <p:sp>
        <p:nvSpPr>
          <p:cNvPr id="32" name="テキスト ボックス 31">
            <a:extLst>
              <a:ext uri="{FF2B5EF4-FFF2-40B4-BE49-F238E27FC236}">
                <a16:creationId xmlns:a16="http://schemas.microsoft.com/office/drawing/2014/main" id="{0CC7D234-6B38-7543-B7EB-0FA124650A6D}"/>
              </a:ext>
            </a:extLst>
          </p:cNvPr>
          <p:cNvSpPr txBox="1"/>
          <p:nvPr/>
        </p:nvSpPr>
        <p:spPr>
          <a:xfrm>
            <a:off x="666966" y="2777145"/>
            <a:ext cx="5701725" cy="253916"/>
          </a:xfrm>
          <a:prstGeom prst="rect">
            <a:avLst/>
          </a:prstGeom>
          <a:noFill/>
        </p:spPr>
        <p:txBody>
          <a:bodyPr wrap="square" rtlCol="0">
            <a:spAutoFit/>
          </a:bodyPr>
          <a:lstStyle/>
          <a:p>
            <a:r>
              <a:rPr kumimoji="1" lang="en-US" altLang="ja-JP" sz="1050" spc="-30" dirty="0">
                <a:latin typeface="游ゴシック Light" panose="020B0300000000000000" pitchFamily="50" charset="-128"/>
                <a:ea typeface="游ゴシック Light" panose="020B0300000000000000" pitchFamily="50" charset="-128"/>
              </a:rPr>
              <a:t>※ </a:t>
            </a:r>
            <a:r>
              <a:rPr kumimoji="1" lang="ja-JP" altLang="en-US" sz="1050" spc="-30" dirty="0">
                <a:latin typeface="游ゴシック Light" panose="020B0300000000000000" pitchFamily="50" charset="-128"/>
                <a:ea typeface="游ゴシック Light" panose="020B0300000000000000" pitchFamily="50" charset="-128"/>
              </a:rPr>
              <a:t>別途要件を満たせば、申請によりひとり親世帯分給付金のほうを受給できる場合もあります。</a:t>
            </a:r>
          </a:p>
        </p:txBody>
      </p:sp>
    </p:spTree>
    <p:extLst>
      <p:ext uri="{BB962C8B-B14F-4D97-AF65-F5344CB8AC3E}">
        <p14:creationId xmlns:p14="http://schemas.microsoft.com/office/powerpoint/2010/main" val="36735737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1714</TotalTime>
  <Words>1032</Words>
  <Application>Microsoft Office PowerPoint</Application>
  <PresentationFormat>A4 210 x 297 mm</PresentationFormat>
  <Paragraphs>66</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ＤＨＰ平成明朝体W3</vt:lpstr>
      <vt:lpstr>MS PGothic</vt:lpstr>
      <vt:lpstr>MS PGothic</vt:lpstr>
      <vt:lpstr>MS Gothic</vt:lpstr>
      <vt:lpstr>游ゴシック</vt:lpstr>
      <vt:lpstr>游ゴシック Light</vt:lpstr>
      <vt:lpstr>游ゴシック Medium</vt:lpstr>
      <vt:lpstr>Arial</vt:lpstr>
      <vt:lpstr>Calibri</vt:lpstr>
      <vt:lpstr>Calibri Light</vt:lpstr>
      <vt:lpstr>Wingdings</vt:lpstr>
      <vt:lpstr>Office テーマ</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坂本 佳奈美</dc:creator>
  <cp:keywords/>
  <dc:description/>
  <cp:lastModifiedBy>KatouYouhei</cp:lastModifiedBy>
  <cp:revision>303</cp:revision>
  <cp:lastPrinted>2021-05-26T07:17:34Z</cp:lastPrinted>
  <dcterms:created xsi:type="dcterms:W3CDTF">2021-05-18T02:13:26Z</dcterms:created>
  <dcterms:modified xsi:type="dcterms:W3CDTF">2022-06-01T01:48:34Z</dcterms:modified>
  <cp:category/>
</cp:coreProperties>
</file>